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702">
          <p15:clr>
            <a:srgbClr val="A4A3A4"/>
          </p15:clr>
        </p15:guide>
        <p15:guide id="2" pos="556">
          <p15:clr>
            <a:srgbClr val="A4A3A4"/>
          </p15:clr>
        </p15:guide>
      </p15:sldGuideLst>
    </p:ext>
    <p:ext uri="GoogleSlidesCustomDataVersion2">
      <go:slidesCustomData xmlns:go="http://customooxmlschemas.google.com/" r:id="rId41" roundtripDataSignature="AMtx7mjwprV0jDl8fogbKvIMD2IVsKFCX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702" orient="horz"/>
        <p:guide pos="556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41" Type="http://customschemas.google.com/relationships/presentationmetadata" Target="meta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5" name="Google Shape;85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8b28cf6fcb_1_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28b28cf6fcb_1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g28b28cf6fcb_1_3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8b28cf6fcb_1_3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28b28cf6fcb_1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g28b28cf6fcb_1_3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8b28cf6fcb_1_6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8b28cf6fcb_1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g28b28cf6fcb_1_6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28b964353ad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g28b964353ad_0_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8b964353ad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g28b964353ad_1_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28a309a03af_0_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28a309a03af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g28a309a03af_0_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8a309a03af_0_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28a309a03af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g28a309a03af_0_1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8a309a03af_0_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28a309a03af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g28a309a03af_0_2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28b964353ad_1_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28b964353ad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g28b964353ad_1_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28b964353ad_1_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28b964353ad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g28b964353ad_1_1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28b964353ad_1_2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28b964353ad_1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g28b964353ad_1_2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28bf4f47bf6_2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28bf4f47bf6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g28bf4f47bf6_2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28bf4f47bf6_2_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28bf4f47bf6_2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g28bf4f47bf6_2_1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28bf4f47bf6_2_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28bf4f47bf6_2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g28bf4f47bf6_2_2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8bf4f47bf6_2_3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28bf4f47bf6_2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g28bf4f47bf6_2_3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28bf4f47bf6_2_4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28bf4f47bf6_2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g28bf4f47bf6_2_4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28bf4f47bf6_2_5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28bf4f47bf6_2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g28bf4f47bf6_2_5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28bf4f47bf6_2_7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28bf4f47bf6_2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g28bf4f47bf6_2_7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28bf4f47bf6_2_8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28bf4f47bf6_2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g28bf4f47bf6_2_8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9" name="Google Shape;389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p1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" name="Google Shape;406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8bf4f47bf6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g28bf4f47bf6_1_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8bf4f47bf6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g28bf4f47bf6_1_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8b28cf6fcb_1_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28b28cf6fcb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g28b28cf6fcb_1_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8b28cf6fcb_1_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28b28cf6fcb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g28b28cf6fcb_1_2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bg>
      <p:bgPr>
        <a:solidFill>
          <a:schemeClr val="lt1"/>
        </a:solid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5"/>
          <p:cNvSpPr/>
          <p:nvPr/>
        </p:nvSpPr>
        <p:spPr>
          <a:xfrm>
            <a:off x="204260" y="5974797"/>
            <a:ext cx="2053467" cy="87029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0" name="Google Shape;20;p15"/>
          <p:cNvGrpSpPr/>
          <p:nvPr/>
        </p:nvGrpSpPr>
        <p:grpSpPr>
          <a:xfrm>
            <a:off x="-1" y="4390739"/>
            <a:ext cx="6039854" cy="1864377"/>
            <a:chOff x="-1" y="4390739"/>
            <a:chExt cx="5853723" cy="1864377"/>
          </a:xfrm>
        </p:grpSpPr>
        <p:sp>
          <p:nvSpPr>
            <p:cNvPr id="21" name="Google Shape;21;p15"/>
            <p:cNvSpPr/>
            <p:nvPr/>
          </p:nvSpPr>
          <p:spPr>
            <a:xfrm>
              <a:off x="-1" y="4390741"/>
              <a:ext cx="5853723" cy="1864375"/>
            </a:xfrm>
            <a:prstGeom prst="rect">
              <a:avLst/>
            </a:prstGeom>
            <a:solidFill>
              <a:srgbClr val="A3792C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Lines_7404.pdf" id="22" name="Google Shape;22;p15"/>
            <p:cNvPicPr preferRelativeResize="0"/>
            <p:nvPr/>
          </p:nvPicPr>
          <p:blipFill rotWithShape="1">
            <a:blip r:embed="rId2">
              <a:alphaModFix/>
            </a:blip>
            <a:srcRect b="0" l="0" r="2920" t="64595"/>
            <a:stretch/>
          </p:blipFill>
          <p:spPr>
            <a:xfrm>
              <a:off x="865" y="4390739"/>
              <a:ext cx="5852857" cy="1861539"/>
            </a:xfrm>
            <a:prstGeom prst="rect">
              <a:avLst/>
            </a:prstGeom>
            <a:solidFill>
              <a:srgbClr val="A3792C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pic>
      </p:grpSp>
      <p:sp>
        <p:nvSpPr>
          <p:cNvPr id="23" name="Google Shape;23;p15"/>
          <p:cNvSpPr/>
          <p:nvPr/>
        </p:nvSpPr>
        <p:spPr>
          <a:xfrm>
            <a:off x="0" y="0"/>
            <a:ext cx="9144000" cy="100350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24;p15"/>
          <p:cNvSpPr txBox="1"/>
          <p:nvPr>
            <p:ph type="title"/>
          </p:nvPr>
        </p:nvSpPr>
        <p:spPr>
          <a:xfrm>
            <a:off x="335475" y="4585792"/>
            <a:ext cx="4744901" cy="16558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91428"/>
              </a:lnSpc>
              <a:spcBef>
                <a:spcPts val="0"/>
              </a:spcBef>
              <a:spcAft>
                <a:spcPts val="0"/>
              </a:spcAft>
              <a:buClr>
                <a:srgbClr val="D19B23"/>
              </a:buClr>
              <a:buSzPts val="7000"/>
              <a:buFont typeface="Impact"/>
              <a:buNone/>
              <a:defRPr sz="7000" cap="none">
                <a:solidFill>
                  <a:srgbClr val="D19B2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5"/>
          <p:cNvSpPr txBox="1"/>
          <p:nvPr>
            <p:ph idx="1" type="body"/>
          </p:nvPr>
        </p:nvSpPr>
        <p:spPr>
          <a:xfrm>
            <a:off x="5747499" y="5623128"/>
            <a:ext cx="3112338" cy="3117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rgbClr val="A3792C"/>
              </a:buClr>
              <a:buSzPts val="1400"/>
              <a:buFont typeface="Arial"/>
              <a:buNone/>
              <a:defRPr b="1" sz="1400">
                <a:solidFill>
                  <a:srgbClr val="A3792C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" name="Google Shape;26;p15"/>
          <p:cNvSpPr txBox="1"/>
          <p:nvPr>
            <p:ph idx="2" type="body"/>
          </p:nvPr>
        </p:nvSpPr>
        <p:spPr>
          <a:xfrm>
            <a:off x="5747500" y="5918450"/>
            <a:ext cx="3112338" cy="3338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280"/>
              </a:spcBef>
              <a:spcAft>
                <a:spcPts val="0"/>
              </a:spcAft>
              <a:buClr>
                <a:srgbClr val="A3792C"/>
              </a:buClr>
              <a:buSzPts val="1400"/>
              <a:buFont typeface="Arial"/>
              <a:buNone/>
              <a:defRPr sz="1400">
                <a:solidFill>
                  <a:srgbClr val="A3792C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7" name="Google Shape;27;p15"/>
          <p:cNvSpPr txBox="1"/>
          <p:nvPr>
            <p:ph idx="10" type="dt"/>
          </p:nvPr>
        </p:nvSpPr>
        <p:spPr>
          <a:xfrm>
            <a:off x="5747498" y="6277181"/>
            <a:ext cx="3112591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" name="Google Shape;28;p15"/>
          <p:cNvSpPr txBox="1"/>
          <p:nvPr>
            <p:ph idx="3" type="body"/>
          </p:nvPr>
        </p:nvSpPr>
        <p:spPr>
          <a:xfrm>
            <a:off x="5745085" y="4457139"/>
            <a:ext cx="3115004" cy="11659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200"/>
              <a:buFont typeface="Impact"/>
              <a:buNone/>
              <a:defRPr sz="3200" cap="none">
                <a:solidFill>
                  <a:srgbClr val="595959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indent="-228600" lvl="1" marL="914400" algn="l">
              <a:lnSpc>
                <a:spcPct val="90816"/>
              </a:lnSpc>
              <a:spcBef>
                <a:spcPts val="0"/>
              </a:spcBef>
              <a:spcAft>
                <a:spcPts val="0"/>
              </a:spcAft>
              <a:buClr>
                <a:srgbClr val="A3792C"/>
              </a:buClr>
              <a:buSzPts val="9800"/>
              <a:buFont typeface="Impact"/>
              <a:buNone/>
              <a:defRPr sz="9800" cap="none">
                <a:solidFill>
                  <a:srgbClr val="A3792C"/>
                </a:solidFill>
                <a:latin typeface="Impact"/>
                <a:ea typeface="Impact"/>
                <a:cs typeface="Impact"/>
                <a:sym typeface="Impact"/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4000"/>
              <a:buFont typeface="Impact"/>
              <a:buNone/>
              <a:defRPr sz="4000" cap="none">
                <a:solidFill>
                  <a:srgbClr val="A5A5A5"/>
                </a:solidFill>
                <a:latin typeface="Impact"/>
                <a:ea typeface="Impact"/>
                <a:cs typeface="Impact"/>
                <a:sym typeface="Impact"/>
              </a:defRPr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9" name="Google Shape;29;p15"/>
          <p:cNvSpPr/>
          <p:nvPr>
            <p:ph idx="4" type="pic"/>
          </p:nvPr>
        </p:nvSpPr>
        <p:spPr>
          <a:xfrm>
            <a:off x="0" y="0"/>
            <a:ext cx="9144000" cy="4391025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 No Subtitle">
  <p:cSld name="Text Only No Subtitle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6"/>
          <p:cNvSpPr txBox="1"/>
          <p:nvPr>
            <p:ph type="title"/>
          </p:nvPr>
        </p:nvSpPr>
        <p:spPr>
          <a:xfrm>
            <a:off x="457200" y="315431"/>
            <a:ext cx="8235950" cy="7487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6"/>
          <p:cNvSpPr txBox="1"/>
          <p:nvPr>
            <p:ph idx="12" type="sldNum"/>
          </p:nvPr>
        </p:nvSpPr>
        <p:spPr>
          <a:xfrm>
            <a:off x="655955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3" name="Google Shape;33;p16"/>
          <p:cNvSpPr txBox="1"/>
          <p:nvPr>
            <p:ph idx="1" type="body"/>
          </p:nvPr>
        </p:nvSpPr>
        <p:spPr>
          <a:xfrm>
            <a:off x="457200" y="1195137"/>
            <a:ext cx="8235949" cy="47394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7"/>
          <p:cNvSpPr txBox="1"/>
          <p:nvPr>
            <p:ph type="title"/>
          </p:nvPr>
        </p:nvSpPr>
        <p:spPr>
          <a:xfrm>
            <a:off x="457200" y="315431"/>
            <a:ext cx="8235950" cy="7487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17"/>
          <p:cNvSpPr txBox="1"/>
          <p:nvPr>
            <p:ph idx="12" type="sldNum"/>
          </p:nvPr>
        </p:nvSpPr>
        <p:spPr>
          <a:xfrm>
            <a:off x="655955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7" name="Google Shape;37;p17"/>
          <p:cNvSpPr txBox="1"/>
          <p:nvPr>
            <p:ph idx="1" type="body"/>
          </p:nvPr>
        </p:nvSpPr>
        <p:spPr>
          <a:xfrm>
            <a:off x="457200" y="941895"/>
            <a:ext cx="8229600" cy="4429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Clr>
                <a:srgbClr val="E3AE24"/>
              </a:buClr>
              <a:buSzPts val="1800"/>
              <a:buFont typeface="Impact"/>
              <a:buNone/>
              <a:defRPr b="1" sz="1800" cap="none">
                <a:solidFill>
                  <a:srgbClr val="E3AE24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8" name="Google Shape;38;p17"/>
          <p:cNvSpPr txBox="1"/>
          <p:nvPr>
            <p:ph idx="2" type="body"/>
          </p:nvPr>
        </p:nvSpPr>
        <p:spPr>
          <a:xfrm>
            <a:off x="457200" y="1608139"/>
            <a:ext cx="8235949" cy="43264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cxnSp>
        <p:nvCxnSpPr>
          <p:cNvPr id="39" name="Google Shape;39;p17"/>
          <p:cNvCxnSpPr/>
          <p:nvPr/>
        </p:nvCxnSpPr>
        <p:spPr>
          <a:xfrm flipH="1" rot="10800000">
            <a:off x="13137" y="1271265"/>
            <a:ext cx="9130863" cy="17985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dash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8"/>
          <p:cNvSpPr/>
          <p:nvPr/>
        </p:nvSpPr>
        <p:spPr>
          <a:xfrm>
            <a:off x="0" y="-1"/>
            <a:ext cx="9144000" cy="133169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9"/>
          <p:cNvSpPr/>
          <p:nvPr/>
        </p:nvSpPr>
        <p:spPr>
          <a:xfrm>
            <a:off x="0" y="-1"/>
            <a:ext cx="9144000" cy="95451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" name="Google Shape;44;p19"/>
          <p:cNvSpPr/>
          <p:nvPr/>
        </p:nvSpPr>
        <p:spPr>
          <a:xfrm>
            <a:off x="204260" y="5974797"/>
            <a:ext cx="2053467" cy="87029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5" name="Google Shape;45;p19"/>
          <p:cNvGrpSpPr/>
          <p:nvPr/>
        </p:nvGrpSpPr>
        <p:grpSpPr>
          <a:xfrm>
            <a:off x="-13512" y="4147563"/>
            <a:ext cx="6975508" cy="2304038"/>
            <a:chOff x="-13512" y="4147563"/>
            <a:chExt cx="6975508" cy="2304038"/>
          </a:xfrm>
        </p:grpSpPr>
        <p:sp>
          <p:nvSpPr>
            <p:cNvPr id="46" name="Google Shape;46;p19"/>
            <p:cNvSpPr/>
            <p:nvPr/>
          </p:nvSpPr>
          <p:spPr>
            <a:xfrm>
              <a:off x="-13511" y="4147563"/>
              <a:ext cx="6975507" cy="2304038"/>
            </a:xfrm>
            <a:prstGeom prst="rect">
              <a:avLst/>
            </a:prstGeom>
            <a:solidFill>
              <a:srgbClr val="D19B2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Lines_30blk.pdf" id="47" name="Google Shape;47;p19"/>
            <p:cNvPicPr preferRelativeResize="0"/>
            <p:nvPr/>
          </p:nvPicPr>
          <p:blipFill rotWithShape="1">
            <a:blip r:embed="rId2">
              <a:alphaModFix/>
            </a:blip>
            <a:srcRect b="0" l="1525" r="22190" t="22542"/>
            <a:stretch/>
          </p:blipFill>
          <p:spPr>
            <a:xfrm>
              <a:off x="-13512" y="4147563"/>
              <a:ext cx="6975507" cy="2304038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48" name="Google Shape;48;p19"/>
          <p:cNvCxnSpPr/>
          <p:nvPr/>
        </p:nvCxnSpPr>
        <p:spPr>
          <a:xfrm>
            <a:off x="948976" y="5832568"/>
            <a:ext cx="5958973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49" name="Google Shape;49;p19"/>
          <p:cNvCxnSpPr/>
          <p:nvPr/>
        </p:nvCxnSpPr>
        <p:spPr>
          <a:xfrm>
            <a:off x="948976" y="6340619"/>
            <a:ext cx="5958973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50" name="Google Shape;50;p19"/>
          <p:cNvSpPr txBox="1"/>
          <p:nvPr/>
        </p:nvSpPr>
        <p:spPr>
          <a:xfrm>
            <a:off x="796576" y="4303767"/>
            <a:ext cx="6111373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 sz="4400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51" name="Google Shape;51;p19"/>
          <p:cNvSpPr txBox="1"/>
          <p:nvPr>
            <p:ph type="title"/>
          </p:nvPr>
        </p:nvSpPr>
        <p:spPr>
          <a:xfrm>
            <a:off x="794282" y="4240779"/>
            <a:ext cx="6113667" cy="15917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756C66"/>
              </a:buClr>
              <a:buSzPts val="6500"/>
              <a:buFont typeface="Impact"/>
              <a:buNone/>
              <a:defRPr sz="6500">
                <a:solidFill>
                  <a:srgbClr val="756C6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9"/>
          <p:cNvSpPr txBox="1"/>
          <p:nvPr>
            <p:ph idx="1" type="body"/>
          </p:nvPr>
        </p:nvSpPr>
        <p:spPr>
          <a:xfrm>
            <a:off x="794282" y="5799368"/>
            <a:ext cx="6113667" cy="5568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Impact"/>
              <a:buNone/>
              <a:defRPr sz="3200" cap="non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indent="-330200" lvl="1" marL="914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>
                <a:latin typeface="Impact"/>
                <a:ea typeface="Impact"/>
                <a:cs typeface="Impact"/>
                <a:sym typeface="Impact"/>
              </a:defRPr>
            </a:lvl2pPr>
            <a:lvl3pPr indent="-330200" lvl="2" marL="1371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>
                <a:latin typeface="Impact"/>
                <a:ea typeface="Impact"/>
                <a:cs typeface="Impact"/>
                <a:sym typeface="Impact"/>
              </a:defRPr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>
                <a:latin typeface="Impact"/>
                <a:ea typeface="Impact"/>
                <a:cs typeface="Impact"/>
                <a:sym typeface="Impact"/>
              </a:defRPr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>
                <a:latin typeface="Impact"/>
                <a:ea typeface="Impact"/>
                <a:cs typeface="Impact"/>
                <a:sym typeface="Impact"/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descr="PU_sigtab.eps" id="53" name="Google Shape;53;p19"/>
          <p:cNvPicPr preferRelativeResize="0"/>
          <p:nvPr/>
        </p:nvPicPr>
        <p:blipFill rotWithShape="1">
          <a:blip r:embed="rId3">
            <a:alphaModFix/>
          </a:blip>
          <a:srcRect b="12554" l="0" r="0" t="-166"/>
          <a:stretch/>
        </p:blipFill>
        <p:spPr>
          <a:xfrm>
            <a:off x="7057556" y="-8411"/>
            <a:ext cx="1942418" cy="1021073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19"/>
          <p:cNvSpPr/>
          <p:nvPr>
            <p:ph idx="2" type="pic"/>
          </p:nvPr>
        </p:nvSpPr>
        <p:spPr>
          <a:xfrm>
            <a:off x="-13512" y="-8411"/>
            <a:ext cx="6976288" cy="4156549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and Picture">
  <p:cSld name="Text and Picture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20"/>
          <p:cNvSpPr txBox="1"/>
          <p:nvPr>
            <p:ph type="title"/>
          </p:nvPr>
        </p:nvSpPr>
        <p:spPr>
          <a:xfrm>
            <a:off x="457200" y="315431"/>
            <a:ext cx="8235950" cy="7487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20"/>
          <p:cNvSpPr txBox="1"/>
          <p:nvPr>
            <p:ph idx="1" type="body"/>
          </p:nvPr>
        </p:nvSpPr>
        <p:spPr>
          <a:xfrm>
            <a:off x="457200" y="1600201"/>
            <a:ext cx="3948530" cy="43427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1pPr>
            <a:lvl2pPr indent="-330200" lvl="1" marL="914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2pPr>
            <a:lvl3pPr indent="-330200" lvl="2" marL="1371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8" name="Google Shape;58;p20"/>
          <p:cNvSpPr txBox="1"/>
          <p:nvPr>
            <p:ph idx="12" type="sldNum"/>
          </p:nvPr>
        </p:nvSpPr>
        <p:spPr>
          <a:xfrm>
            <a:off x="655955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9" name="Google Shape;59;p20"/>
          <p:cNvSpPr/>
          <p:nvPr>
            <p:ph idx="2" type="pic"/>
          </p:nvPr>
        </p:nvSpPr>
        <p:spPr>
          <a:xfrm>
            <a:off x="4671604" y="1600373"/>
            <a:ext cx="4015195" cy="4342542"/>
          </a:xfrm>
          <a:prstGeom prst="rect">
            <a:avLst/>
          </a:prstGeom>
          <a:noFill/>
          <a:ln>
            <a:noFill/>
          </a:ln>
        </p:spPr>
      </p:sp>
      <p:sp>
        <p:nvSpPr>
          <p:cNvPr id="60" name="Google Shape;60;p20"/>
          <p:cNvSpPr txBox="1"/>
          <p:nvPr>
            <p:ph idx="3" type="body"/>
          </p:nvPr>
        </p:nvSpPr>
        <p:spPr>
          <a:xfrm>
            <a:off x="457200" y="941895"/>
            <a:ext cx="8229600" cy="4429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Clr>
                <a:srgbClr val="E3AE24"/>
              </a:buClr>
              <a:buSzPts val="1800"/>
              <a:buFont typeface="Impact"/>
              <a:buNone/>
              <a:defRPr b="1" sz="1800" cap="none">
                <a:solidFill>
                  <a:srgbClr val="E3AE24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cxnSp>
        <p:nvCxnSpPr>
          <p:cNvPr id="61" name="Google Shape;61;p20"/>
          <p:cNvCxnSpPr/>
          <p:nvPr/>
        </p:nvCxnSpPr>
        <p:spPr>
          <a:xfrm flipH="1" rot="10800000">
            <a:off x="13137" y="1271265"/>
            <a:ext cx="9130863" cy="17985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dash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1"/>
          <p:cNvSpPr txBox="1"/>
          <p:nvPr>
            <p:ph type="title"/>
          </p:nvPr>
        </p:nvSpPr>
        <p:spPr>
          <a:xfrm>
            <a:off x="457200" y="315431"/>
            <a:ext cx="8235950" cy="7487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21"/>
          <p:cNvSpPr txBox="1"/>
          <p:nvPr>
            <p:ph idx="1" type="body"/>
          </p:nvPr>
        </p:nvSpPr>
        <p:spPr>
          <a:xfrm>
            <a:off x="457200" y="1600201"/>
            <a:ext cx="3948530" cy="43344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1pPr>
            <a:lvl2pPr indent="-330200" lvl="1" marL="914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2pPr>
            <a:lvl3pPr indent="-330200" lvl="2" marL="1371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5" name="Google Shape;65;p21"/>
          <p:cNvSpPr txBox="1"/>
          <p:nvPr>
            <p:ph idx="2" type="body"/>
          </p:nvPr>
        </p:nvSpPr>
        <p:spPr>
          <a:xfrm>
            <a:off x="4648200" y="1600201"/>
            <a:ext cx="4038600" cy="43344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1pPr>
            <a:lvl2pPr indent="-330200" lvl="1" marL="914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2pPr>
            <a:lvl3pPr indent="-330200" lvl="2" marL="1371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6" name="Google Shape;66;p21"/>
          <p:cNvSpPr txBox="1"/>
          <p:nvPr>
            <p:ph idx="12" type="sldNum"/>
          </p:nvPr>
        </p:nvSpPr>
        <p:spPr>
          <a:xfrm>
            <a:off x="655955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7" name="Google Shape;67;p21"/>
          <p:cNvSpPr txBox="1"/>
          <p:nvPr>
            <p:ph idx="3" type="body"/>
          </p:nvPr>
        </p:nvSpPr>
        <p:spPr>
          <a:xfrm>
            <a:off x="457200" y="941895"/>
            <a:ext cx="8229600" cy="4429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Clr>
                <a:srgbClr val="E3AE24"/>
              </a:buClr>
              <a:buSzPts val="1800"/>
              <a:buFont typeface="Impact"/>
              <a:buNone/>
              <a:defRPr b="1" sz="1800" cap="none">
                <a:solidFill>
                  <a:srgbClr val="E3AE24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cxnSp>
        <p:nvCxnSpPr>
          <p:cNvPr id="68" name="Google Shape;68;p21"/>
          <p:cNvCxnSpPr/>
          <p:nvPr/>
        </p:nvCxnSpPr>
        <p:spPr>
          <a:xfrm flipH="1" rot="10800000">
            <a:off x="13137" y="1271265"/>
            <a:ext cx="9130863" cy="17985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dash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2"/>
          <p:cNvSpPr txBox="1"/>
          <p:nvPr>
            <p:ph type="title"/>
          </p:nvPr>
        </p:nvSpPr>
        <p:spPr>
          <a:xfrm>
            <a:off x="457200" y="315431"/>
            <a:ext cx="8235950" cy="7487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mpac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22"/>
          <p:cNvSpPr txBox="1"/>
          <p:nvPr>
            <p:ph idx="1" type="body"/>
          </p:nvPr>
        </p:nvSpPr>
        <p:spPr>
          <a:xfrm>
            <a:off x="457200" y="1535113"/>
            <a:ext cx="39488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sz="20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2" name="Google Shape;72;p22"/>
          <p:cNvSpPr txBox="1"/>
          <p:nvPr>
            <p:ph idx="2" type="body"/>
          </p:nvPr>
        </p:nvSpPr>
        <p:spPr>
          <a:xfrm>
            <a:off x="457200" y="2174875"/>
            <a:ext cx="3948888" cy="376803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1pPr>
            <a:lvl2pPr indent="-330200" lvl="1" marL="914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2pPr>
            <a:lvl3pPr indent="-330200" lvl="2" marL="1371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73" name="Google Shape;73;p22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sz="20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4" name="Google Shape;74;p22"/>
          <p:cNvSpPr txBox="1"/>
          <p:nvPr>
            <p:ph idx="4" type="body"/>
          </p:nvPr>
        </p:nvSpPr>
        <p:spPr>
          <a:xfrm>
            <a:off x="4645025" y="2174875"/>
            <a:ext cx="4041775" cy="376803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1pPr>
            <a:lvl2pPr indent="-330200" lvl="1" marL="914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2pPr>
            <a:lvl3pPr indent="-330200" lvl="2" marL="1371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75" name="Google Shape;75;p22"/>
          <p:cNvSpPr txBox="1"/>
          <p:nvPr>
            <p:ph idx="12" type="sldNum"/>
          </p:nvPr>
        </p:nvSpPr>
        <p:spPr>
          <a:xfrm>
            <a:off x="655955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6" name="Google Shape;76;p22"/>
          <p:cNvSpPr txBox="1"/>
          <p:nvPr>
            <p:ph idx="5" type="body"/>
          </p:nvPr>
        </p:nvSpPr>
        <p:spPr>
          <a:xfrm>
            <a:off x="457200" y="941895"/>
            <a:ext cx="8229600" cy="4429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Clr>
                <a:srgbClr val="E3AE24"/>
              </a:buClr>
              <a:buSzPts val="1800"/>
              <a:buFont typeface="Impact"/>
              <a:buNone/>
              <a:defRPr b="1" sz="1800" cap="none">
                <a:solidFill>
                  <a:srgbClr val="E3AE24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cxnSp>
        <p:nvCxnSpPr>
          <p:cNvPr id="77" name="Google Shape;77;p22"/>
          <p:cNvCxnSpPr/>
          <p:nvPr/>
        </p:nvCxnSpPr>
        <p:spPr>
          <a:xfrm flipH="1" rot="10800000">
            <a:off x="13137" y="1271265"/>
            <a:ext cx="9130863" cy="17985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dash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ubtitle Only">
  <p:cSld name="Title and Subtitle Only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3"/>
          <p:cNvSpPr txBox="1"/>
          <p:nvPr>
            <p:ph type="title"/>
          </p:nvPr>
        </p:nvSpPr>
        <p:spPr>
          <a:xfrm>
            <a:off x="457200" y="315431"/>
            <a:ext cx="8235950" cy="7487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23"/>
          <p:cNvSpPr txBox="1"/>
          <p:nvPr>
            <p:ph idx="12" type="sldNum"/>
          </p:nvPr>
        </p:nvSpPr>
        <p:spPr>
          <a:xfrm>
            <a:off x="655955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1" name="Google Shape;81;p23"/>
          <p:cNvSpPr txBox="1"/>
          <p:nvPr>
            <p:ph idx="1" type="body"/>
          </p:nvPr>
        </p:nvSpPr>
        <p:spPr>
          <a:xfrm>
            <a:off x="457200" y="941895"/>
            <a:ext cx="8229600" cy="4429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Clr>
                <a:srgbClr val="E3AE24"/>
              </a:buClr>
              <a:buSzPts val="1800"/>
              <a:buFont typeface="Impact"/>
              <a:buNone/>
              <a:defRPr b="1" sz="1800" cap="none">
                <a:solidFill>
                  <a:srgbClr val="E3AE24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cxnSp>
        <p:nvCxnSpPr>
          <p:cNvPr id="82" name="Google Shape;82;p23"/>
          <p:cNvCxnSpPr/>
          <p:nvPr/>
        </p:nvCxnSpPr>
        <p:spPr>
          <a:xfrm flipH="1" rot="10800000">
            <a:off x="13137" y="1271265"/>
            <a:ext cx="9130863" cy="17985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dash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9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PU_sig132.tif" id="10" name="Google Shape;10;p14"/>
          <p:cNvSpPr/>
          <p:nvPr/>
        </p:nvSpPr>
        <p:spPr>
          <a:xfrm>
            <a:off x="457200" y="6075632"/>
            <a:ext cx="1523874" cy="479171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grpSp>
        <p:nvGrpSpPr>
          <p:cNvPr id="11" name="Google Shape;11;p14"/>
          <p:cNvGrpSpPr/>
          <p:nvPr/>
        </p:nvGrpSpPr>
        <p:grpSpPr>
          <a:xfrm>
            <a:off x="0" y="0"/>
            <a:ext cx="9157137" cy="915109"/>
            <a:chOff x="0" y="0"/>
            <a:chExt cx="9157137" cy="915109"/>
          </a:xfrm>
        </p:grpSpPr>
        <p:sp>
          <p:nvSpPr>
            <p:cNvPr id="12" name="Google Shape;12;p14"/>
            <p:cNvSpPr/>
            <p:nvPr/>
          </p:nvSpPr>
          <p:spPr>
            <a:xfrm>
              <a:off x="0" y="0"/>
              <a:ext cx="9144000" cy="915108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h2_lines_white.pdf" id="13" name="Google Shape;13;p14"/>
            <p:cNvPicPr preferRelativeResize="0"/>
            <p:nvPr/>
          </p:nvPicPr>
          <p:blipFill rotWithShape="1">
            <a:blip r:embed="rId1">
              <a:alphaModFix/>
            </a:blip>
            <a:srcRect b="48017" l="22581" r="22582" t="22581"/>
            <a:stretch/>
          </p:blipFill>
          <p:spPr>
            <a:xfrm>
              <a:off x="13137" y="1"/>
              <a:ext cx="9144000" cy="91510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" name="Google Shape;14;p14"/>
          <p:cNvSpPr txBox="1"/>
          <p:nvPr>
            <p:ph type="title"/>
          </p:nvPr>
        </p:nvSpPr>
        <p:spPr>
          <a:xfrm>
            <a:off x="457200" y="315431"/>
            <a:ext cx="8235950" cy="7487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mpact"/>
              <a:buNone/>
              <a:defRPr b="0" i="0" sz="4400" u="none" cap="none" strike="noStrik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5" name="Google Shape;15;p14"/>
          <p:cNvSpPr txBox="1"/>
          <p:nvPr>
            <p:ph idx="1" type="body"/>
          </p:nvPr>
        </p:nvSpPr>
        <p:spPr>
          <a:xfrm>
            <a:off x="457200" y="1721492"/>
            <a:ext cx="8235950" cy="42214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0200" lvl="1" marL="914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erriweather Sans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" name="Google Shape;16;p14"/>
          <p:cNvSpPr txBox="1"/>
          <p:nvPr>
            <p:ph idx="12" type="sldNum"/>
          </p:nvPr>
        </p:nvSpPr>
        <p:spPr>
          <a:xfrm>
            <a:off x="655955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" name="Google Shape;17;p14"/>
          <p:cNvSpPr txBox="1"/>
          <p:nvPr/>
        </p:nvSpPr>
        <p:spPr>
          <a:xfrm>
            <a:off x="367130" y="1535528"/>
            <a:ext cx="832602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22.jpg"/><Relationship Id="rId5" Type="http://schemas.openxmlformats.org/officeDocument/2006/relationships/image" Target="../media/image49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Relationship Id="rId4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0.png"/><Relationship Id="rId4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7.png"/><Relationship Id="rId4" Type="http://schemas.openxmlformats.org/officeDocument/2006/relationships/image" Target="../media/image53.png"/><Relationship Id="rId5" Type="http://schemas.openxmlformats.org/officeDocument/2006/relationships/image" Target="../media/image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3.jpg"/><Relationship Id="rId4" Type="http://schemas.openxmlformats.org/officeDocument/2006/relationships/image" Target="../media/image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png"/><Relationship Id="rId4" Type="http://schemas.openxmlformats.org/officeDocument/2006/relationships/image" Target="../media/image12.png"/><Relationship Id="rId5" Type="http://schemas.openxmlformats.org/officeDocument/2006/relationships/image" Target="../media/image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.png"/><Relationship Id="rId4" Type="http://schemas.openxmlformats.org/officeDocument/2006/relationships/image" Target="../media/image1.png"/><Relationship Id="rId5" Type="http://schemas.openxmlformats.org/officeDocument/2006/relationships/image" Target="../media/image1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1.png"/><Relationship Id="rId4" Type="http://schemas.openxmlformats.org/officeDocument/2006/relationships/image" Target="../media/image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6.png"/><Relationship Id="rId4" Type="http://schemas.openxmlformats.org/officeDocument/2006/relationships/image" Target="../media/image48.png"/><Relationship Id="rId5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6.png"/><Relationship Id="rId4" Type="http://schemas.openxmlformats.org/officeDocument/2006/relationships/image" Target="../media/image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5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1.png"/><Relationship Id="rId4" Type="http://schemas.openxmlformats.org/officeDocument/2006/relationships/image" Target="../media/image25.png"/><Relationship Id="rId5" Type="http://schemas.openxmlformats.org/officeDocument/2006/relationships/image" Target="../media/image2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4.png"/><Relationship Id="rId4" Type="http://schemas.openxmlformats.org/officeDocument/2006/relationships/image" Target="../media/image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4.png"/><Relationship Id="rId4" Type="http://schemas.openxmlformats.org/officeDocument/2006/relationships/image" Target="../media/image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8.png"/><Relationship Id="rId4" Type="http://schemas.openxmlformats.org/officeDocument/2006/relationships/image" Target="../media/image37.png"/><Relationship Id="rId5" Type="http://schemas.openxmlformats.org/officeDocument/2006/relationships/image" Target="../media/image1.png"/><Relationship Id="rId6" Type="http://schemas.openxmlformats.org/officeDocument/2006/relationships/image" Target="../media/image3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.png"/><Relationship Id="rId4" Type="http://schemas.openxmlformats.org/officeDocument/2006/relationships/image" Target="../media/image35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.png"/><Relationship Id="rId4" Type="http://schemas.openxmlformats.org/officeDocument/2006/relationships/image" Target="../media/image32.png"/><Relationship Id="rId5" Type="http://schemas.openxmlformats.org/officeDocument/2006/relationships/image" Target="../media/image36.png"/><Relationship Id="rId6" Type="http://schemas.openxmlformats.org/officeDocument/2006/relationships/image" Target="../media/image31.png"/><Relationship Id="rId7" Type="http://schemas.openxmlformats.org/officeDocument/2006/relationships/image" Target="../media/image3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.png"/><Relationship Id="rId4" Type="http://schemas.openxmlformats.org/officeDocument/2006/relationships/image" Target="../media/image41.png"/><Relationship Id="rId5" Type="http://schemas.openxmlformats.org/officeDocument/2006/relationships/image" Target="../media/image3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6" Type="http://schemas.openxmlformats.org/officeDocument/2006/relationships/image" Target="../media/image4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.png"/><Relationship Id="rId4" Type="http://schemas.openxmlformats.org/officeDocument/2006/relationships/image" Target="../media/image43.png"/><Relationship Id="rId5" Type="http://schemas.openxmlformats.org/officeDocument/2006/relationships/image" Target="../media/image45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4.png"/><Relationship Id="rId4" Type="http://schemas.openxmlformats.org/officeDocument/2006/relationships/image" Target="../media/image1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5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5.png"/><Relationship Id="rId5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2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Relationship Id="rId4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 txBox="1"/>
          <p:nvPr>
            <p:ph type="title"/>
          </p:nvPr>
        </p:nvSpPr>
        <p:spPr>
          <a:xfrm>
            <a:off x="0" y="4405443"/>
            <a:ext cx="6608618" cy="18640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D19B23"/>
              </a:buClr>
              <a:buSzPts val="4800"/>
              <a:buFont typeface="Impact"/>
              <a:buNone/>
            </a:pPr>
            <a:r>
              <a:rPr lang="en-US" sz="4800"/>
              <a:t>ECE477 MIDTERM DESIGN REVIEW: TEAM #8</a:t>
            </a:r>
            <a:br>
              <a:rPr lang="en-US" sz="4800"/>
            </a:br>
            <a:endParaRPr sz="4800"/>
          </a:p>
        </p:txBody>
      </p:sp>
      <p:pic>
        <p:nvPicPr>
          <p:cNvPr descr="PU_sigtab.eps" id="89" name="Google Shape;89;p1"/>
          <p:cNvPicPr preferRelativeResize="0"/>
          <p:nvPr/>
        </p:nvPicPr>
        <p:blipFill rotWithShape="1">
          <a:blip r:embed="rId3">
            <a:alphaModFix/>
          </a:blip>
          <a:srcRect b="12554" l="0" r="0" t="-166"/>
          <a:stretch/>
        </p:blipFill>
        <p:spPr>
          <a:xfrm>
            <a:off x="7201582" y="5836927"/>
            <a:ext cx="1942418" cy="1021073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29075" y="524"/>
            <a:ext cx="4405450" cy="440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525"/>
            <a:ext cx="2529074" cy="4405448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08250" y="525"/>
            <a:ext cx="2235752" cy="440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8b28cf6fcb_1_30"/>
          <p:cNvSpPr txBox="1"/>
          <p:nvPr>
            <p:ph type="title"/>
          </p:nvPr>
        </p:nvSpPr>
        <p:spPr>
          <a:xfrm>
            <a:off x="457200" y="315431"/>
            <a:ext cx="8235900" cy="748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Major Components</a:t>
            </a:r>
            <a:endParaRPr/>
          </a:p>
        </p:txBody>
      </p:sp>
      <p:sp>
        <p:nvSpPr>
          <p:cNvPr id="167" name="Google Shape;167;g28b28cf6fcb_1_30"/>
          <p:cNvSpPr txBox="1"/>
          <p:nvPr>
            <p:ph idx="1" type="body"/>
          </p:nvPr>
        </p:nvSpPr>
        <p:spPr>
          <a:xfrm>
            <a:off x="457200" y="941895"/>
            <a:ext cx="8229600" cy="442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LTC3531 Buck Boost</a:t>
            </a:r>
            <a:endParaRPr/>
          </a:p>
        </p:txBody>
      </p:sp>
      <p:sp>
        <p:nvSpPr>
          <p:cNvPr id="168" name="Google Shape;168;g28b28cf6fcb_1_30"/>
          <p:cNvSpPr txBox="1"/>
          <p:nvPr>
            <p:ph idx="2" type="body"/>
          </p:nvPr>
        </p:nvSpPr>
        <p:spPr>
          <a:xfrm>
            <a:off x="457200" y="1608139"/>
            <a:ext cx="8235900" cy="4326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34950" lvl="0" marL="28575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-US" sz="1400"/>
              <a:t>LTC3531 Buck Boost</a:t>
            </a:r>
            <a:endParaRPr sz="1400"/>
          </a:p>
          <a:p>
            <a:pPr indent="-260350" lvl="1" marL="74295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-US" sz="1400"/>
              <a:t>Handle wide range of input voltages</a:t>
            </a:r>
            <a:endParaRPr sz="1400"/>
          </a:p>
          <a:p>
            <a:pPr indent="-273050" lvl="1" marL="742950" rtl="0" algn="l">
              <a:spcBef>
                <a:spcPts val="360"/>
              </a:spcBef>
              <a:spcAft>
                <a:spcPts val="0"/>
              </a:spcAft>
              <a:buSzPts val="1600"/>
              <a:buChar char="•"/>
            </a:pPr>
            <a:r>
              <a:rPr lang="en-US" sz="1400"/>
              <a:t>VIN Range: 1.8V to 5.5V</a:t>
            </a:r>
            <a:endParaRPr sz="1400"/>
          </a:p>
          <a:p>
            <a:pPr indent="-273050" lvl="1" marL="742950" rtl="0" algn="l">
              <a:spcBef>
                <a:spcPts val="360"/>
              </a:spcBef>
              <a:spcAft>
                <a:spcPts val="0"/>
              </a:spcAft>
              <a:buSzPts val="1600"/>
              <a:buChar char="•"/>
            </a:pPr>
            <a:r>
              <a:rPr lang="en-US" sz="1400"/>
              <a:t>200mA at 3.3VOUT from 3.6V Input</a:t>
            </a:r>
            <a:endParaRPr sz="1400"/>
          </a:p>
          <a:p>
            <a:pPr indent="-273050" lvl="1" marL="742950" rtl="0" algn="l">
              <a:spcBef>
                <a:spcPts val="360"/>
              </a:spcBef>
              <a:spcAft>
                <a:spcPts val="0"/>
              </a:spcAft>
              <a:buSzPts val="1600"/>
              <a:buChar char="•"/>
            </a:pPr>
            <a:r>
              <a:rPr lang="en-US" sz="1400"/>
              <a:t>Adjustable VOUT Version (DFN): 2V to 5V</a:t>
            </a:r>
            <a:endParaRPr sz="850">
              <a:solidFill>
                <a:srgbClr val="656565"/>
              </a:solidFill>
              <a:highlight>
                <a:srgbClr val="FFFFFF"/>
              </a:highlight>
            </a:endParaRPr>
          </a:p>
          <a:p>
            <a:pPr indent="-260350" lvl="1" marL="74295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-US" sz="1400"/>
              <a:t>Up to 90% efficiency</a:t>
            </a:r>
            <a:endParaRPr sz="1400"/>
          </a:p>
          <a:p>
            <a:pPr indent="-273050" lvl="1" marL="742950" rtl="0" algn="l">
              <a:spcBef>
                <a:spcPts val="360"/>
              </a:spcBef>
              <a:spcAft>
                <a:spcPts val="0"/>
              </a:spcAft>
              <a:buSzPts val="1600"/>
              <a:buChar char="•"/>
            </a:pPr>
            <a:r>
              <a:rPr lang="en-US" sz="1400"/>
              <a:t>Ultra Low Supply Current: 16μA, Shutdown Current &lt;1μA</a:t>
            </a:r>
            <a:endParaRPr sz="850">
              <a:solidFill>
                <a:srgbClr val="656565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pic>
        <p:nvPicPr>
          <p:cNvPr id="169" name="Google Shape;169;g28b28cf6fcb_1_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91075" y="3860575"/>
            <a:ext cx="3867150" cy="2571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U_sigtab.eps" id="170" name="Google Shape;170;g28b28cf6fcb_1_30"/>
          <p:cNvPicPr preferRelativeResize="0"/>
          <p:nvPr/>
        </p:nvPicPr>
        <p:blipFill rotWithShape="1">
          <a:blip r:embed="rId4">
            <a:alphaModFix/>
          </a:blip>
          <a:srcRect b="12554" l="0" r="0" t="-166"/>
          <a:stretch/>
        </p:blipFill>
        <p:spPr>
          <a:xfrm>
            <a:off x="324232" y="5662827"/>
            <a:ext cx="1942418" cy="1021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8b28cf6fcb_1_37"/>
          <p:cNvSpPr txBox="1"/>
          <p:nvPr>
            <p:ph type="title"/>
          </p:nvPr>
        </p:nvSpPr>
        <p:spPr>
          <a:xfrm>
            <a:off x="457200" y="315431"/>
            <a:ext cx="8235900" cy="748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Major Components</a:t>
            </a:r>
            <a:endParaRPr/>
          </a:p>
        </p:txBody>
      </p:sp>
      <p:sp>
        <p:nvSpPr>
          <p:cNvPr id="177" name="Google Shape;177;g28b28cf6fcb_1_37"/>
          <p:cNvSpPr txBox="1"/>
          <p:nvPr>
            <p:ph idx="1" type="body"/>
          </p:nvPr>
        </p:nvSpPr>
        <p:spPr>
          <a:xfrm>
            <a:off x="457200" y="941895"/>
            <a:ext cx="8229600" cy="442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LTC4150 Coulomb Counter</a:t>
            </a:r>
            <a:endParaRPr/>
          </a:p>
        </p:txBody>
      </p:sp>
      <p:sp>
        <p:nvSpPr>
          <p:cNvPr id="178" name="Google Shape;178;g28b28cf6fcb_1_37"/>
          <p:cNvSpPr txBox="1"/>
          <p:nvPr>
            <p:ph idx="2" type="body"/>
          </p:nvPr>
        </p:nvSpPr>
        <p:spPr>
          <a:xfrm>
            <a:off x="457200" y="1608139"/>
            <a:ext cx="8235900" cy="4326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34950" lvl="0" marL="28575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-US" sz="1400"/>
              <a:t>LTC4150 Coulomb Counter</a:t>
            </a:r>
            <a:endParaRPr sz="1400"/>
          </a:p>
          <a:p>
            <a:pPr indent="-260350" lvl="1" marL="74295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-US" sz="1400"/>
              <a:t>Current monitor for battery</a:t>
            </a:r>
            <a:endParaRPr sz="1400"/>
          </a:p>
          <a:p>
            <a:pPr indent="-273050" lvl="1" marL="742950" rtl="0" algn="l">
              <a:spcBef>
                <a:spcPts val="360"/>
              </a:spcBef>
              <a:spcAft>
                <a:spcPts val="0"/>
              </a:spcAft>
              <a:buSzPts val="1600"/>
              <a:buChar char="•"/>
            </a:pPr>
            <a:r>
              <a:rPr lang="en-US" sz="1400"/>
              <a:t>Accommodate power sources up to 8.5V, and currents up to 1A</a:t>
            </a:r>
            <a:endParaRPr sz="1400"/>
          </a:p>
          <a:p>
            <a:pPr indent="-260350" lvl="1" marL="742950" rtl="0" algn="l">
              <a:spcBef>
                <a:spcPts val="360"/>
              </a:spcBef>
              <a:spcAft>
                <a:spcPts val="0"/>
              </a:spcAft>
              <a:buSzPts val="1400"/>
              <a:buChar char="•"/>
            </a:pPr>
            <a:r>
              <a:rPr lang="en-US" sz="1400"/>
              <a:t>Designed well for 3.7V Li-Po Batteries</a:t>
            </a:r>
            <a:endParaRPr sz="1400"/>
          </a:p>
          <a:p>
            <a:pPr indent="-260350" lvl="1" marL="742950" rtl="0" algn="l">
              <a:spcBef>
                <a:spcPts val="360"/>
              </a:spcBef>
              <a:spcAft>
                <a:spcPts val="0"/>
              </a:spcAft>
              <a:buSzPts val="1400"/>
              <a:buChar char="•"/>
            </a:pPr>
            <a:r>
              <a:rPr lang="en-US" sz="1400"/>
              <a:t>±50mV Sense Voltage Range </a:t>
            </a:r>
            <a:endParaRPr sz="1400"/>
          </a:p>
          <a:p>
            <a:pPr indent="-260350" lvl="1" marL="742950" rtl="0" algn="l">
              <a:spcBef>
                <a:spcPts val="360"/>
              </a:spcBef>
              <a:spcAft>
                <a:spcPts val="0"/>
              </a:spcAft>
              <a:buSzPts val="1400"/>
              <a:buChar char="•"/>
            </a:pPr>
            <a:r>
              <a:rPr lang="en-US" sz="1400"/>
              <a:t>High Side Sense</a:t>
            </a:r>
            <a:endParaRPr sz="1400"/>
          </a:p>
          <a:p>
            <a:pPr indent="-260350" lvl="1" marL="742950" rtl="0" algn="l">
              <a:spcBef>
                <a:spcPts val="360"/>
              </a:spcBef>
              <a:spcAft>
                <a:spcPts val="0"/>
              </a:spcAft>
              <a:buSzPts val="1400"/>
              <a:buChar char="•"/>
            </a:pPr>
            <a:r>
              <a:rPr lang="en-US" sz="1400"/>
              <a:t>32.55Hz/V Charge Count Frequency</a:t>
            </a:r>
            <a:endParaRPr sz="1400"/>
          </a:p>
          <a:p>
            <a:pPr indent="-260350" lvl="1" marL="742950" rtl="0" algn="l">
              <a:spcBef>
                <a:spcPts val="360"/>
              </a:spcBef>
              <a:spcAft>
                <a:spcPts val="0"/>
              </a:spcAft>
              <a:buSzPts val="1400"/>
              <a:buChar char="•"/>
            </a:pPr>
            <a:r>
              <a:rPr lang="en-US" sz="1400"/>
              <a:t>1.5μA Shutdown Current </a:t>
            </a:r>
            <a:endParaRPr sz="1400"/>
          </a:p>
        </p:txBody>
      </p:sp>
      <p:pic>
        <p:nvPicPr>
          <p:cNvPr id="179" name="Google Shape;179;g28b28cf6fcb_1_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2950" y="2631000"/>
            <a:ext cx="2773000" cy="2773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U_sigtab.eps" id="180" name="Google Shape;180;g28b28cf6fcb_1_37"/>
          <p:cNvPicPr preferRelativeResize="0"/>
          <p:nvPr/>
        </p:nvPicPr>
        <p:blipFill rotWithShape="1">
          <a:blip r:embed="rId4">
            <a:alphaModFix/>
          </a:blip>
          <a:srcRect b="12554" l="0" r="0" t="-166"/>
          <a:stretch/>
        </p:blipFill>
        <p:spPr>
          <a:xfrm>
            <a:off x="237182" y="5759552"/>
            <a:ext cx="1942418" cy="1021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6"/>
          <p:cNvSpPr txBox="1"/>
          <p:nvPr>
            <p:ph type="title"/>
          </p:nvPr>
        </p:nvSpPr>
        <p:spPr>
          <a:xfrm>
            <a:off x="457200" y="315431"/>
            <a:ext cx="8235950" cy="7487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mpact"/>
              <a:buNone/>
            </a:pPr>
            <a:r>
              <a:rPr lang="en-US"/>
              <a:t>BLOCK DIAGRAM</a:t>
            </a:r>
            <a:endParaRPr/>
          </a:p>
        </p:txBody>
      </p:sp>
      <p:sp>
        <p:nvSpPr>
          <p:cNvPr id="186" name="Google Shape;186;p6"/>
          <p:cNvSpPr txBox="1"/>
          <p:nvPr>
            <p:ph idx="1" type="body"/>
          </p:nvPr>
        </p:nvSpPr>
        <p:spPr>
          <a:xfrm>
            <a:off x="457200" y="924643"/>
            <a:ext cx="8229600" cy="4429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E3AE24"/>
              </a:buClr>
              <a:buSzPts val="2400"/>
              <a:buFont typeface="Impact"/>
              <a:buNone/>
            </a:pPr>
            <a:r>
              <a:rPr lang="en-US" sz="2400"/>
              <a:t>Overall System Diagram</a:t>
            </a:r>
            <a:endParaRPr sz="2400"/>
          </a:p>
        </p:txBody>
      </p:sp>
      <p:pic>
        <p:nvPicPr>
          <p:cNvPr id="187" name="Google Shape;187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2650" y="1843799"/>
            <a:ext cx="7146915" cy="4304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U_sigtab.eps" id="188" name="Google Shape;188;p6"/>
          <p:cNvPicPr preferRelativeResize="0"/>
          <p:nvPr/>
        </p:nvPicPr>
        <p:blipFill rotWithShape="1">
          <a:blip r:embed="rId4">
            <a:alphaModFix/>
          </a:blip>
          <a:srcRect b="12554" l="0" r="0" t="-166"/>
          <a:stretch/>
        </p:blipFill>
        <p:spPr>
          <a:xfrm>
            <a:off x="217832" y="5585452"/>
            <a:ext cx="1942418" cy="1021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7"/>
          <p:cNvSpPr txBox="1"/>
          <p:nvPr>
            <p:ph type="title"/>
          </p:nvPr>
        </p:nvSpPr>
        <p:spPr>
          <a:xfrm>
            <a:off x="457200" y="315431"/>
            <a:ext cx="8235950" cy="7487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mpact"/>
              <a:buNone/>
            </a:pPr>
            <a:r>
              <a:rPr lang="en-US"/>
              <a:t>PACKAGING DESIGN</a:t>
            </a:r>
            <a:endParaRPr/>
          </a:p>
        </p:txBody>
      </p:sp>
      <p:sp>
        <p:nvSpPr>
          <p:cNvPr id="194" name="Google Shape;194;p7"/>
          <p:cNvSpPr txBox="1"/>
          <p:nvPr>
            <p:ph idx="2" type="body"/>
          </p:nvPr>
        </p:nvSpPr>
        <p:spPr>
          <a:xfrm>
            <a:off x="457200" y="1276709"/>
            <a:ext cx="8229600" cy="53069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7"/>
          <p:cNvSpPr txBox="1"/>
          <p:nvPr>
            <p:ph idx="1" type="body"/>
          </p:nvPr>
        </p:nvSpPr>
        <p:spPr>
          <a:xfrm>
            <a:off x="457200" y="924643"/>
            <a:ext cx="8229600" cy="4429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E3AE24"/>
              </a:buClr>
              <a:buSzPts val="2400"/>
              <a:buFont typeface="Impact"/>
              <a:buNone/>
            </a:pPr>
            <a:r>
              <a:rPr lang="en-US" sz="2400"/>
              <a:t>Seat Packaging</a:t>
            </a:r>
            <a:endParaRPr sz="2400"/>
          </a:p>
        </p:txBody>
      </p:sp>
      <p:pic>
        <p:nvPicPr>
          <p:cNvPr descr="image" id="196" name="Google Shape;196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1315400"/>
            <a:ext cx="3815349" cy="30861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97" name="Google Shape;197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52625" y="1315400"/>
            <a:ext cx="3742900" cy="3086100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7"/>
          <p:cNvSpPr txBox="1"/>
          <p:nvPr/>
        </p:nvSpPr>
        <p:spPr>
          <a:xfrm>
            <a:off x="706125" y="4488175"/>
            <a:ext cx="7738200" cy="20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Dimension of FSR Pad: 16 x 12 x 1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Dimension of seat mounted box: 4 x 4 x 3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U_sigtab.eps" id="199" name="Google Shape;199;p7"/>
          <p:cNvPicPr preferRelativeResize="0"/>
          <p:nvPr/>
        </p:nvPicPr>
        <p:blipFill rotWithShape="1">
          <a:blip r:embed="rId5">
            <a:alphaModFix/>
          </a:blip>
          <a:srcRect b="12554" l="0" r="0" t="-166"/>
          <a:stretch/>
        </p:blipFill>
        <p:spPr>
          <a:xfrm>
            <a:off x="353257" y="5740202"/>
            <a:ext cx="1942418" cy="1021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8b28cf6fcb_1_67"/>
          <p:cNvSpPr txBox="1"/>
          <p:nvPr>
            <p:ph type="title"/>
          </p:nvPr>
        </p:nvSpPr>
        <p:spPr>
          <a:xfrm>
            <a:off x="457200" y="315431"/>
            <a:ext cx="8235900" cy="748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Packaging Design</a:t>
            </a:r>
            <a:endParaRPr/>
          </a:p>
        </p:txBody>
      </p:sp>
      <p:sp>
        <p:nvSpPr>
          <p:cNvPr id="206" name="Google Shape;206;g28b28cf6fcb_1_67"/>
          <p:cNvSpPr txBox="1"/>
          <p:nvPr>
            <p:ph idx="1" type="body"/>
          </p:nvPr>
        </p:nvSpPr>
        <p:spPr>
          <a:xfrm>
            <a:off x="457200" y="1535113"/>
            <a:ext cx="3948900" cy="639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-US"/>
              <a:t>FSR Pad</a:t>
            </a:r>
            <a:endParaRPr/>
          </a:p>
        </p:txBody>
      </p:sp>
      <p:sp>
        <p:nvSpPr>
          <p:cNvPr id="207" name="Google Shape;207;g28b28cf6fcb_1_67"/>
          <p:cNvSpPr txBox="1"/>
          <p:nvPr>
            <p:ph idx="2" type="body"/>
          </p:nvPr>
        </p:nvSpPr>
        <p:spPr>
          <a:xfrm>
            <a:off x="457200" y="2174875"/>
            <a:ext cx="3948900" cy="3768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-330200" lvl="0" marL="457200" rtl="0" algn="l">
              <a:spcBef>
                <a:spcPts val="320"/>
              </a:spcBef>
              <a:spcAft>
                <a:spcPts val="0"/>
              </a:spcAft>
              <a:buSzPts val="1600"/>
              <a:buChar char="●"/>
            </a:pPr>
            <a:r>
              <a:rPr lang="en-US"/>
              <a:t>Can be addressed in many ways: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US"/>
              <a:t>Add a pad consisting of rubber and cushion material (with the FSR inside). 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US"/>
              <a:t>Create a large rubber type band that contains the FSRs laminated into it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US"/>
              <a:t>Local hardware /furnishing stores can provide quick solutions for this</a:t>
            </a:r>
            <a:endParaRPr/>
          </a:p>
          <a:p>
            <a:pPr indent="0" lvl="0" marL="0" rtl="0" algn="l">
              <a:spcBef>
                <a:spcPts val="32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32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32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32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32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320"/>
              </a:spcBef>
              <a:spcAft>
                <a:spcPts val="0"/>
              </a:spcAft>
              <a:buNone/>
            </a:pPr>
            <a:r>
              <a:rPr lang="en-US"/>
              <a:t>	</a:t>
            </a:r>
            <a:endParaRPr/>
          </a:p>
        </p:txBody>
      </p:sp>
      <p:sp>
        <p:nvSpPr>
          <p:cNvPr id="208" name="Google Shape;208;g28b28cf6fcb_1_67"/>
          <p:cNvSpPr txBox="1"/>
          <p:nvPr>
            <p:ph idx="3" type="body"/>
          </p:nvPr>
        </p:nvSpPr>
        <p:spPr>
          <a:xfrm>
            <a:off x="4645025" y="1535113"/>
            <a:ext cx="4041900" cy="639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-US"/>
              <a:t>Seat Mounted Box</a:t>
            </a:r>
            <a:endParaRPr/>
          </a:p>
        </p:txBody>
      </p:sp>
      <p:sp>
        <p:nvSpPr>
          <p:cNvPr id="209" name="Google Shape;209;g28b28cf6fcb_1_67"/>
          <p:cNvSpPr txBox="1"/>
          <p:nvPr>
            <p:ph idx="4" type="body"/>
          </p:nvPr>
        </p:nvSpPr>
        <p:spPr>
          <a:xfrm>
            <a:off x="4645025" y="2174875"/>
            <a:ext cx="4041900" cy="3768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30200" lvl="0" marL="457200" rtl="0" algn="l">
              <a:spcBef>
                <a:spcPts val="320"/>
              </a:spcBef>
              <a:spcAft>
                <a:spcPts val="0"/>
              </a:spcAft>
              <a:buSzPts val="1600"/>
              <a:buChar char="●"/>
            </a:pPr>
            <a:r>
              <a:rPr lang="en-US"/>
              <a:t>Can be addressed in different ways as well: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US"/>
              <a:t>3D print a casing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US"/>
              <a:t>Construct our own plastic case via materials from the hardware store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US"/>
              <a:t>Mounting: drill points/holes, velcro, suction/vacuum, </a:t>
            </a:r>
            <a:endParaRPr/>
          </a:p>
        </p:txBody>
      </p:sp>
      <p:sp>
        <p:nvSpPr>
          <p:cNvPr id="210" name="Google Shape;210;g28b28cf6fcb_1_67"/>
          <p:cNvSpPr txBox="1"/>
          <p:nvPr>
            <p:ph idx="5" type="body"/>
          </p:nvPr>
        </p:nvSpPr>
        <p:spPr>
          <a:xfrm>
            <a:off x="457200" y="941895"/>
            <a:ext cx="8229600" cy="442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Manufacturing Details</a:t>
            </a:r>
            <a:endParaRPr/>
          </a:p>
        </p:txBody>
      </p:sp>
      <p:pic>
        <p:nvPicPr>
          <p:cNvPr descr="A seat cushioned up inside of a car&#10;&#10;Description automatically generated" id="211" name="Google Shape;211;g28b28cf6fcb_1_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8575" y="4246350"/>
            <a:ext cx="3686175" cy="17507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U_sigtab.eps" id="212" name="Google Shape;212;g28b28cf6fcb_1_67"/>
          <p:cNvPicPr preferRelativeResize="0"/>
          <p:nvPr/>
        </p:nvPicPr>
        <p:blipFill rotWithShape="1">
          <a:blip r:embed="rId4">
            <a:alphaModFix/>
          </a:blip>
          <a:srcRect b="12554" l="0" r="0" t="-166"/>
          <a:stretch/>
        </p:blipFill>
        <p:spPr>
          <a:xfrm>
            <a:off x="324225" y="5997125"/>
            <a:ext cx="1942425" cy="74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8"/>
          <p:cNvSpPr txBox="1"/>
          <p:nvPr>
            <p:ph type="title"/>
          </p:nvPr>
        </p:nvSpPr>
        <p:spPr>
          <a:xfrm>
            <a:off x="457200" y="315431"/>
            <a:ext cx="8235950" cy="7487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mpact"/>
              <a:buNone/>
            </a:pPr>
            <a:r>
              <a:rPr lang="en-US"/>
              <a:t>ELECTRICAL SCHEMATIC</a:t>
            </a:r>
            <a:endParaRPr/>
          </a:p>
        </p:txBody>
      </p:sp>
      <p:sp>
        <p:nvSpPr>
          <p:cNvPr id="218" name="Google Shape;218;p8"/>
          <p:cNvSpPr txBox="1"/>
          <p:nvPr>
            <p:ph idx="1" type="body"/>
          </p:nvPr>
        </p:nvSpPr>
        <p:spPr>
          <a:xfrm>
            <a:off x="457200" y="924643"/>
            <a:ext cx="8229600" cy="4429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E3AE24"/>
              </a:buClr>
              <a:buSzPts val="2400"/>
              <a:buFont typeface="Impact"/>
              <a:buNone/>
            </a:pPr>
            <a:r>
              <a:rPr lang="en-US" sz="2400"/>
              <a:t>Overall Schematic</a:t>
            </a:r>
            <a:endParaRPr sz="2400"/>
          </a:p>
        </p:txBody>
      </p:sp>
      <p:pic>
        <p:nvPicPr>
          <p:cNvPr id="219" name="Google Shape;219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1367550"/>
            <a:ext cx="7782001" cy="55021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8b964353ad_0_8"/>
          <p:cNvSpPr txBox="1"/>
          <p:nvPr>
            <p:ph type="title"/>
          </p:nvPr>
        </p:nvSpPr>
        <p:spPr>
          <a:xfrm>
            <a:off x="457200" y="315431"/>
            <a:ext cx="8235900" cy="74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mpact"/>
              <a:buNone/>
            </a:pPr>
            <a:r>
              <a:rPr lang="en-US"/>
              <a:t>ELECTRICAL SCHEMATIC</a:t>
            </a:r>
            <a:endParaRPr/>
          </a:p>
        </p:txBody>
      </p:sp>
      <p:sp>
        <p:nvSpPr>
          <p:cNvPr id="225" name="Google Shape;225;g28b964353ad_0_8"/>
          <p:cNvSpPr txBox="1"/>
          <p:nvPr>
            <p:ph idx="1" type="body"/>
          </p:nvPr>
        </p:nvSpPr>
        <p:spPr>
          <a:xfrm>
            <a:off x="457200" y="924643"/>
            <a:ext cx="8229600" cy="4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E3AE24"/>
              </a:buClr>
              <a:buSzPts val="2400"/>
              <a:buFont typeface="Impact"/>
              <a:buNone/>
            </a:pPr>
            <a:r>
              <a:rPr lang="en-US" sz="2400"/>
              <a:t>Coulomb Counter</a:t>
            </a:r>
            <a:endParaRPr sz="2400"/>
          </a:p>
        </p:txBody>
      </p:sp>
      <p:pic>
        <p:nvPicPr>
          <p:cNvPr id="226" name="Google Shape;226;g28b964353ad_0_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19850"/>
            <a:ext cx="3204849" cy="261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g28b964353ad_0_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57250" y="3077321"/>
            <a:ext cx="5537476" cy="334547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U_sigtab.eps" id="228" name="Google Shape;228;g28b964353ad_0_8"/>
          <p:cNvPicPr preferRelativeResize="0"/>
          <p:nvPr/>
        </p:nvPicPr>
        <p:blipFill rotWithShape="1">
          <a:blip r:embed="rId5">
            <a:alphaModFix/>
          </a:blip>
          <a:srcRect b="12554" l="0" r="0" t="-166"/>
          <a:stretch/>
        </p:blipFill>
        <p:spPr>
          <a:xfrm>
            <a:off x="353257" y="5740202"/>
            <a:ext cx="1942418" cy="1021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28b964353ad_1_2"/>
          <p:cNvSpPr txBox="1"/>
          <p:nvPr>
            <p:ph type="title"/>
          </p:nvPr>
        </p:nvSpPr>
        <p:spPr>
          <a:xfrm>
            <a:off x="457200" y="315431"/>
            <a:ext cx="8235900" cy="74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mpact"/>
              <a:buNone/>
            </a:pPr>
            <a:r>
              <a:rPr lang="en-US"/>
              <a:t>ELECTRICAL SCHEMATIC</a:t>
            </a:r>
            <a:endParaRPr/>
          </a:p>
        </p:txBody>
      </p:sp>
      <p:sp>
        <p:nvSpPr>
          <p:cNvPr id="234" name="Google Shape;234;g28b964353ad_1_2"/>
          <p:cNvSpPr txBox="1"/>
          <p:nvPr>
            <p:ph idx="1" type="body"/>
          </p:nvPr>
        </p:nvSpPr>
        <p:spPr>
          <a:xfrm>
            <a:off x="457200" y="924643"/>
            <a:ext cx="8229600" cy="4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E3AE24"/>
              </a:buClr>
              <a:buSzPts val="2400"/>
              <a:buFont typeface="Impact"/>
              <a:buNone/>
            </a:pPr>
            <a:r>
              <a:rPr lang="en-US" sz="2400"/>
              <a:t>Buck-Boost Regulator</a:t>
            </a:r>
            <a:endParaRPr sz="2400"/>
          </a:p>
        </p:txBody>
      </p:sp>
      <p:pic>
        <p:nvPicPr>
          <p:cNvPr id="235" name="Google Shape;235;g28b964353ad_1_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31825" y="1367443"/>
            <a:ext cx="2123559" cy="518575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U_sigtab.eps" id="236" name="Google Shape;236;g28b964353ad_1_2"/>
          <p:cNvPicPr preferRelativeResize="0"/>
          <p:nvPr/>
        </p:nvPicPr>
        <p:blipFill rotWithShape="1">
          <a:blip r:embed="rId4">
            <a:alphaModFix/>
          </a:blip>
          <a:srcRect b="12554" l="0" r="0" t="-166"/>
          <a:stretch/>
        </p:blipFill>
        <p:spPr>
          <a:xfrm>
            <a:off x="353257" y="5740202"/>
            <a:ext cx="1942418" cy="1021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g28b964353ad_1_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1519850"/>
            <a:ext cx="6679426" cy="33499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28a309a03af_0_3"/>
          <p:cNvSpPr txBox="1"/>
          <p:nvPr>
            <p:ph type="title"/>
          </p:nvPr>
        </p:nvSpPr>
        <p:spPr>
          <a:xfrm>
            <a:off x="457200" y="315431"/>
            <a:ext cx="8235900" cy="748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ELECTRICAL SCHEMATIC</a:t>
            </a:r>
            <a:endParaRPr/>
          </a:p>
        </p:txBody>
      </p:sp>
      <p:sp>
        <p:nvSpPr>
          <p:cNvPr id="244" name="Google Shape;244;g28a309a03af_0_3"/>
          <p:cNvSpPr txBox="1"/>
          <p:nvPr>
            <p:ph idx="1" type="body"/>
          </p:nvPr>
        </p:nvSpPr>
        <p:spPr>
          <a:xfrm>
            <a:off x="457200" y="941895"/>
            <a:ext cx="8229600" cy="442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USB Connector</a:t>
            </a:r>
            <a:endParaRPr/>
          </a:p>
        </p:txBody>
      </p:sp>
      <p:pic>
        <p:nvPicPr>
          <p:cNvPr id="245" name="Google Shape;245;g28a309a03af_0_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9925" y="1687775"/>
            <a:ext cx="5284101" cy="39727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U_sigtab.eps" id="246" name="Google Shape;246;g28a309a03af_0_3"/>
          <p:cNvPicPr preferRelativeResize="0"/>
          <p:nvPr/>
        </p:nvPicPr>
        <p:blipFill rotWithShape="1">
          <a:blip r:embed="rId4">
            <a:alphaModFix/>
          </a:blip>
          <a:srcRect b="12554" l="0" r="0" t="-166"/>
          <a:stretch/>
        </p:blipFill>
        <p:spPr>
          <a:xfrm>
            <a:off x="353257" y="5740202"/>
            <a:ext cx="1942418" cy="1021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28a309a03af_0_13"/>
          <p:cNvSpPr txBox="1"/>
          <p:nvPr>
            <p:ph type="title"/>
          </p:nvPr>
        </p:nvSpPr>
        <p:spPr>
          <a:xfrm>
            <a:off x="457200" y="315431"/>
            <a:ext cx="8235900" cy="748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ELECTRICAL SCHEMATIC</a:t>
            </a:r>
            <a:endParaRPr/>
          </a:p>
        </p:txBody>
      </p:sp>
      <p:sp>
        <p:nvSpPr>
          <p:cNvPr id="253" name="Google Shape;253;g28a309a03af_0_13"/>
          <p:cNvSpPr txBox="1"/>
          <p:nvPr>
            <p:ph idx="1" type="body"/>
          </p:nvPr>
        </p:nvSpPr>
        <p:spPr>
          <a:xfrm>
            <a:off x="457200" y="941895"/>
            <a:ext cx="8229600" cy="442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USB TO UART CONNECTION</a:t>
            </a:r>
            <a:endParaRPr/>
          </a:p>
        </p:txBody>
      </p:sp>
      <p:sp>
        <p:nvSpPr>
          <p:cNvPr id="254" name="Google Shape;254;g28a309a03af_0_13"/>
          <p:cNvSpPr txBox="1"/>
          <p:nvPr>
            <p:ph idx="2" type="body"/>
          </p:nvPr>
        </p:nvSpPr>
        <p:spPr>
          <a:xfrm>
            <a:off x="457200" y="1608139"/>
            <a:ext cx="8235900" cy="4326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5" name="Google Shape;255;g28a309a03af_0_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76875" y="1622600"/>
            <a:ext cx="2551350" cy="157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g28a309a03af_0_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5800" y="1622600"/>
            <a:ext cx="4947325" cy="38763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U_sigtab.eps" id="257" name="Google Shape;257;g28a309a03af_0_13"/>
          <p:cNvPicPr preferRelativeResize="0"/>
          <p:nvPr/>
        </p:nvPicPr>
        <p:blipFill rotWithShape="1">
          <a:blip r:embed="rId5">
            <a:alphaModFix/>
          </a:blip>
          <a:srcRect b="12554" l="0" r="0" t="-166"/>
          <a:stretch/>
        </p:blipFill>
        <p:spPr>
          <a:xfrm>
            <a:off x="353257" y="5740202"/>
            <a:ext cx="1942418" cy="1021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"/>
          <p:cNvSpPr txBox="1"/>
          <p:nvPr>
            <p:ph type="title"/>
          </p:nvPr>
        </p:nvSpPr>
        <p:spPr>
          <a:xfrm>
            <a:off x="457200" y="315431"/>
            <a:ext cx="8235950" cy="7487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mpact"/>
              <a:buNone/>
            </a:pPr>
            <a:r>
              <a:rPr lang="en-US"/>
              <a:t>OUTLINE</a:t>
            </a:r>
            <a:endParaRPr/>
          </a:p>
        </p:txBody>
      </p:sp>
      <p:sp>
        <p:nvSpPr>
          <p:cNvPr id="98" name="Google Shape;98;p2"/>
          <p:cNvSpPr txBox="1"/>
          <p:nvPr>
            <p:ph idx="1" type="body"/>
          </p:nvPr>
        </p:nvSpPr>
        <p:spPr>
          <a:xfrm>
            <a:off x="457200" y="1000665"/>
            <a:ext cx="8235949" cy="49339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en-US" sz="2200">
                <a:latin typeface="Arial"/>
                <a:ea typeface="Arial"/>
                <a:cs typeface="Arial"/>
                <a:sym typeface="Arial"/>
              </a:rPr>
              <a:t>Project Overview</a:t>
            </a:r>
            <a:endParaRPr/>
          </a:p>
          <a:p>
            <a:pPr indent="-285750" lvl="0" marL="28575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en-US" sz="2200">
                <a:latin typeface="Arial"/>
                <a:ea typeface="Arial"/>
                <a:cs typeface="Arial"/>
                <a:sym typeface="Arial"/>
              </a:rPr>
              <a:t>Major Components</a:t>
            </a:r>
            <a:endParaRPr/>
          </a:p>
          <a:p>
            <a:pPr indent="-285750" lvl="0" marL="28575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en-US" sz="2200">
                <a:latin typeface="Arial"/>
                <a:ea typeface="Arial"/>
                <a:cs typeface="Arial"/>
                <a:sym typeface="Arial"/>
              </a:rPr>
              <a:t>Block Diagram</a:t>
            </a:r>
            <a:endParaRPr/>
          </a:p>
          <a:p>
            <a:pPr indent="-285750" lvl="0" marL="28575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en-US" sz="2200">
                <a:latin typeface="Arial"/>
                <a:ea typeface="Arial"/>
                <a:cs typeface="Arial"/>
                <a:sym typeface="Arial"/>
              </a:rPr>
              <a:t>Packaging Design</a:t>
            </a:r>
            <a:endParaRPr/>
          </a:p>
          <a:p>
            <a:pPr indent="-285750" lvl="0" marL="28575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en-US" sz="2200">
                <a:latin typeface="Arial"/>
                <a:ea typeface="Arial"/>
                <a:cs typeface="Arial"/>
                <a:sym typeface="Arial"/>
              </a:rPr>
              <a:t>Electrical Schematic</a:t>
            </a:r>
            <a:endParaRPr/>
          </a:p>
          <a:p>
            <a:pPr indent="-285750" lvl="0" marL="28575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en-US" sz="2200">
                <a:latin typeface="Arial"/>
                <a:ea typeface="Arial"/>
                <a:cs typeface="Arial"/>
                <a:sym typeface="Arial"/>
              </a:rPr>
              <a:t>PCB Layout</a:t>
            </a:r>
            <a:endParaRPr/>
          </a:p>
          <a:p>
            <a:pPr indent="-285750" lvl="0" marL="28575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en-US" sz="2200">
                <a:latin typeface="Arial"/>
                <a:ea typeface="Arial"/>
                <a:cs typeface="Arial"/>
                <a:sym typeface="Arial"/>
              </a:rPr>
              <a:t>Prototyping Progress</a:t>
            </a:r>
            <a:endParaRPr/>
          </a:p>
          <a:p>
            <a:pPr indent="-285750" lvl="0" marL="28575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en-US" sz="2200">
                <a:latin typeface="Arial"/>
                <a:ea typeface="Arial"/>
                <a:cs typeface="Arial"/>
                <a:sym typeface="Arial"/>
              </a:rPr>
              <a:t>Software Development Status</a:t>
            </a:r>
            <a:endParaRPr/>
          </a:p>
          <a:p>
            <a:pPr indent="-285750" lvl="0" marL="28575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en-US" sz="2200">
                <a:latin typeface="Arial"/>
                <a:ea typeface="Arial"/>
                <a:cs typeface="Arial"/>
                <a:sym typeface="Arial"/>
              </a:rPr>
              <a:t>Project Timeline</a:t>
            </a:r>
            <a:endParaRPr/>
          </a:p>
          <a:p>
            <a:pPr indent="-285750" lvl="0" marL="28575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en-US" sz="2200">
                <a:latin typeface="Arial"/>
                <a:ea typeface="Arial"/>
                <a:cs typeface="Arial"/>
                <a:sym typeface="Arial"/>
              </a:rPr>
              <a:t>Questions</a:t>
            </a:r>
            <a:endParaRPr/>
          </a:p>
        </p:txBody>
      </p:sp>
      <p:pic>
        <p:nvPicPr>
          <p:cNvPr descr="PU_sigtab.eps" id="99" name="Google Shape;99;p2"/>
          <p:cNvPicPr preferRelativeResize="0"/>
          <p:nvPr/>
        </p:nvPicPr>
        <p:blipFill rotWithShape="1">
          <a:blip r:embed="rId3">
            <a:alphaModFix/>
          </a:blip>
          <a:srcRect b="12554" l="0" r="0" t="-166"/>
          <a:stretch/>
        </p:blipFill>
        <p:spPr>
          <a:xfrm>
            <a:off x="285532" y="5759552"/>
            <a:ext cx="1942418" cy="1021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28a309a03af_0_22"/>
          <p:cNvSpPr txBox="1"/>
          <p:nvPr>
            <p:ph type="title"/>
          </p:nvPr>
        </p:nvSpPr>
        <p:spPr>
          <a:xfrm>
            <a:off x="457200" y="315431"/>
            <a:ext cx="8235900" cy="748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ELECTRICAL SCHEMATIC</a:t>
            </a:r>
            <a:endParaRPr/>
          </a:p>
        </p:txBody>
      </p:sp>
      <p:sp>
        <p:nvSpPr>
          <p:cNvPr id="264" name="Google Shape;264;g28a309a03af_0_22"/>
          <p:cNvSpPr txBox="1"/>
          <p:nvPr>
            <p:ph idx="1" type="body"/>
          </p:nvPr>
        </p:nvSpPr>
        <p:spPr>
          <a:xfrm>
            <a:off x="457200" y="941895"/>
            <a:ext cx="8229600" cy="442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SERIAL SIGNALS HANDLING</a:t>
            </a:r>
            <a:endParaRPr/>
          </a:p>
        </p:txBody>
      </p:sp>
      <p:pic>
        <p:nvPicPr>
          <p:cNvPr id="265" name="Google Shape;265;g28a309a03af_0_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9652" y="1699650"/>
            <a:ext cx="4149851" cy="391102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U_sigtab.eps" id="266" name="Google Shape;266;g28a309a03af_0_22"/>
          <p:cNvPicPr preferRelativeResize="0"/>
          <p:nvPr/>
        </p:nvPicPr>
        <p:blipFill rotWithShape="1">
          <a:blip r:embed="rId4">
            <a:alphaModFix/>
          </a:blip>
          <a:srcRect b="12554" l="0" r="0" t="-166"/>
          <a:stretch/>
        </p:blipFill>
        <p:spPr>
          <a:xfrm>
            <a:off x="353257" y="5740202"/>
            <a:ext cx="1942418" cy="1021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28b964353ad_1_9"/>
          <p:cNvSpPr txBox="1"/>
          <p:nvPr>
            <p:ph type="title"/>
          </p:nvPr>
        </p:nvSpPr>
        <p:spPr>
          <a:xfrm>
            <a:off x="457200" y="315431"/>
            <a:ext cx="8235900" cy="748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ELECTRICAL SCHEMATIC</a:t>
            </a:r>
            <a:endParaRPr/>
          </a:p>
        </p:txBody>
      </p:sp>
      <p:sp>
        <p:nvSpPr>
          <p:cNvPr id="273" name="Google Shape;273;g28b964353ad_1_9"/>
          <p:cNvSpPr txBox="1"/>
          <p:nvPr>
            <p:ph idx="1" type="body"/>
          </p:nvPr>
        </p:nvSpPr>
        <p:spPr>
          <a:xfrm>
            <a:off x="457200" y="941895"/>
            <a:ext cx="8229600" cy="442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ESP32</a:t>
            </a:r>
            <a:endParaRPr/>
          </a:p>
        </p:txBody>
      </p:sp>
      <p:pic>
        <p:nvPicPr>
          <p:cNvPr id="274" name="Google Shape;274;g28b964353ad_1_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37095"/>
            <a:ext cx="8557549" cy="5168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28b964353ad_1_17"/>
          <p:cNvSpPr txBox="1"/>
          <p:nvPr>
            <p:ph type="title"/>
          </p:nvPr>
        </p:nvSpPr>
        <p:spPr>
          <a:xfrm>
            <a:off x="457200" y="315431"/>
            <a:ext cx="8235900" cy="748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ELECTRICAL SCHEMATIC</a:t>
            </a:r>
            <a:endParaRPr/>
          </a:p>
        </p:txBody>
      </p:sp>
      <p:sp>
        <p:nvSpPr>
          <p:cNvPr id="281" name="Google Shape;281;g28b964353ad_1_17"/>
          <p:cNvSpPr txBox="1"/>
          <p:nvPr>
            <p:ph idx="1" type="body"/>
          </p:nvPr>
        </p:nvSpPr>
        <p:spPr>
          <a:xfrm>
            <a:off x="457200" y="941895"/>
            <a:ext cx="8229600" cy="442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ESP32 Accessories</a:t>
            </a:r>
            <a:endParaRPr/>
          </a:p>
        </p:txBody>
      </p:sp>
      <p:pic>
        <p:nvPicPr>
          <p:cNvPr id="282" name="Google Shape;282;g28b964353ad_1_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9897" y="1537100"/>
            <a:ext cx="4635073" cy="5168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g28b964353ad_1_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5170" y="1537095"/>
            <a:ext cx="2346292" cy="5168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g28b964353ad_1_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71450" y="4352022"/>
            <a:ext cx="2172550" cy="23535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28b964353ad_1_28"/>
          <p:cNvSpPr txBox="1"/>
          <p:nvPr>
            <p:ph type="title"/>
          </p:nvPr>
        </p:nvSpPr>
        <p:spPr>
          <a:xfrm>
            <a:off x="457200" y="315431"/>
            <a:ext cx="8235900" cy="748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ELECTRICAL SCHEMATIC</a:t>
            </a:r>
            <a:endParaRPr/>
          </a:p>
        </p:txBody>
      </p:sp>
      <p:sp>
        <p:nvSpPr>
          <p:cNvPr id="291" name="Google Shape;291;g28b964353ad_1_28"/>
          <p:cNvSpPr txBox="1"/>
          <p:nvPr>
            <p:ph idx="1" type="body"/>
          </p:nvPr>
        </p:nvSpPr>
        <p:spPr>
          <a:xfrm>
            <a:off x="457200" y="941895"/>
            <a:ext cx="8229600" cy="442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External Connectors</a:t>
            </a:r>
            <a:endParaRPr/>
          </a:p>
        </p:txBody>
      </p:sp>
      <p:pic>
        <p:nvPicPr>
          <p:cNvPr id="292" name="Google Shape;292;g28b964353ad_1_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37097"/>
            <a:ext cx="3363100" cy="250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g28b964353ad_1_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67900" y="1537095"/>
            <a:ext cx="5323699" cy="34505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g28b964353ad_1_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4191923"/>
            <a:ext cx="2877183" cy="25136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8bf4f47bf6_2_0"/>
          <p:cNvSpPr txBox="1"/>
          <p:nvPr>
            <p:ph type="title"/>
          </p:nvPr>
        </p:nvSpPr>
        <p:spPr>
          <a:xfrm>
            <a:off x="457200" y="315431"/>
            <a:ext cx="8235900" cy="748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OVERALL LAYOUT</a:t>
            </a:r>
            <a:endParaRPr/>
          </a:p>
        </p:txBody>
      </p:sp>
      <p:sp>
        <p:nvSpPr>
          <p:cNvPr id="301" name="Google Shape;301;g28bf4f47bf6_2_0"/>
          <p:cNvSpPr txBox="1"/>
          <p:nvPr>
            <p:ph idx="1" type="body"/>
          </p:nvPr>
        </p:nvSpPr>
        <p:spPr>
          <a:xfrm>
            <a:off x="457200" y="941901"/>
            <a:ext cx="8229600" cy="598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63.754 </a:t>
            </a:r>
            <a:r>
              <a:rPr lang="en-US"/>
              <a:t>x 88.9 (mm) </a:t>
            </a:r>
            <a:endParaRPr/>
          </a:p>
        </p:txBody>
      </p:sp>
      <p:pic>
        <p:nvPicPr>
          <p:cNvPr id="302" name="Google Shape;302;g28bf4f47bf6_2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0075" y="1679450"/>
            <a:ext cx="5847668" cy="4184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U_sigtab.eps" id="303" name="Google Shape;303;g28bf4f47bf6_2_0"/>
          <p:cNvPicPr preferRelativeResize="0"/>
          <p:nvPr/>
        </p:nvPicPr>
        <p:blipFill rotWithShape="1">
          <a:blip r:embed="rId4">
            <a:alphaModFix/>
          </a:blip>
          <a:srcRect b="12554" l="0" r="0" t="-166"/>
          <a:stretch/>
        </p:blipFill>
        <p:spPr>
          <a:xfrm>
            <a:off x="457200" y="6002800"/>
            <a:ext cx="1516048" cy="74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28bf4f47bf6_2_10"/>
          <p:cNvSpPr txBox="1"/>
          <p:nvPr>
            <p:ph type="title"/>
          </p:nvPr>
        </p:nvSpPr>
        <p:spPr>
          <a:xfrm>
            <a:off x="457200" y="315431"/>
            <a:ext cx="8235900" cy="748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PCB LAYOUT</a:t>
            </a:r>
            <a:endParaRPr/>
          </a:p>
        </p:txBody>
      </p:sp>
      <p:sp>
        <p:nvSpPr>
          <p:cNvPr id="310" name="Google Shape;310;g28bf4f47bf6_2_10"/>
          <p:cNvSpPr txBox="1"/>
          <p:nvPr>
            <p:ph idx="1" type="body"/>
          </p:nvPr>
        </p:nvSpPr>
        <p:spPr>
          <a:xfrm>
            <a:off x="457200" y="941895"/>
            <a:ext cx="8229600" cy="442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Rule and Specifications</a:t>
            </a:r>
            <a:endParaRPr/>
          </a:p>
        </p:txBody>
      </p:sp>
      <p:sp>
        <p:nvSpPr>
          <p:cNvPr id="311" name="Google Shape;311;g28bf4f47bf6_2_10"/>
          <p:cNvSpPr txBox="1"/>
          <p:nvPr>
            <p:ph idx="2" type="body"/>
          </p:nvPr>
        </p:nvSpPr>
        <p:spPr>
          <a:xfrm>
            <a:off x="244400" y="2130475"/>
            <a:ext cx="4640400" cy="3025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17500" lvl="0" marL="457200" rtl="0" algn="l">
              <a:spcBef>
                <a:spcPts val="360"/>
              </a:spcBef>
              <a:spcAft>
                <a:spcPts val="0"/>
              </a:spcAft>
              <a:buSzPts val="1400"/>
              <a:buAutoNum type="arabicPeriod"/>
            </a:pPr>
            <a:r>
              <a:rPr lang="en-US" sz="1400"/>
              <a:t>Single-sided board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 sz="1400"/>
              <a:t>0805 &amp; 0603 &amp; 1206 packages for Capacitor &amp; Resistor 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 sz="1400"/>
              <a:t>Design Rule: 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 sz="1400"/>
              <a:t>Track width for 3V, 5V &amp; GND: 8 mil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 sz="1400"/>
              <a:t>Track width for USB: 6 mil 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 sz="1400"/>
              <a:t>Track width for Shunt Resistor: 12 mil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 sz="1400"/>
              <a:t>Clearance overall: 6 mil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 sz="1400"/>
              <a:t>Clearance USB: 8 mil</a:t>
            </a:r>
            <a:endParaRPr sz="14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 sz="1400"/>
              <a:t>Via diameter: 20 mil &amp; 24 mil</a:t>
            </a:r>
            <a:r>
              <a:rPr lang="en-US"/>
              <a:t> 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2" name="Google Shape;312;g28bf4f47bf6_2_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7650" y="2130475"/>
            <a:ext cx="4004051" cy="28648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U_sigtab.eps" id="313" name="Google Shape;313;g28bf4f47bf6_2_10"/>
          <p:cNvPicPr preferRelativeResize="0"/>
          <p:nvPr/>
        </p:nvPicPr>
        <p:blipFill rotWithShape="1">
          <a:blip r:embed="rId4">
            <a:alphaModFix/>
          </a:blip>
          <a:srcRect b="12554" l="0" r="0" t="-166"/>
          <a:stretch/>
        </p:blipFill>
        <p:spPr>
          <a:xfrm>
            <a:off x="457200" y="6002800"/>
            <a:ext cx="1516048" cy="74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28bf4f47bf6_2_20"/>
          <p:cNvSpPr txBox="1"/>
          <p:nvPr>
            <p:ph type="title"/>
          </p:nvPr>
        </p:nvSpPr>
        <p:spPr>
          <a:xfrm>
            <a:off x="457200" y="315431"/>
            <a:ext cx="8235900" cy="748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Power</a:t>
            </a:r>
            <a:endParaRPr/>
          </a:p>
        </p:txBody>
      </p:sp>
      <p:sp>
        <p:nvSpPr>
          <p:cNvPr id="320" name="Google Shape;320;g28bf4f47bf6_2_20"/>
          <p:cNvSpPr txBox="1"/>
          <p:nvPr>
            <p:ph idx="1" type="body"/>
          </p:nvPr>
        </p:nvSpPr>
        <p:spPr>
          <a:xfrm>
            <a:off x="457200" y="941895"/>
            <a:ext cx="8229600" cy="442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BUCK BOOST CONVERTER 3.7V to 3.3V</a:t>
            </a:r>
            <a:endParaRPr/>
          </a:p>
        </p:txBody>
      </p:sp>
      <p:pic>
        <p:nvPicPr>
          <p:cNvPr id="321" name="Google Shape;321;g28bf4f47bf6_2_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1325" y="4791525"/>
            <a:ext cx="3061849" cy="199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g28bf4f47bf6_2_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72000" y="1441050"/>
            <a:ext cx="2846084" cy="3076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U_sigtab.eps" id="323" name="Google Shape;323;g28bf4f47bf6_2_20"/>
          <p:cNvPicPr preferRelativeResize="0"/>
          <p:nvPr/>
        </p:nvPicPr>
        <p:blipFill rotWithShape="1">
          <a:blip r:embed="rId5">
            <a:alphaModFix/>
          </a:blip>
          <a:srcRect b="12554" l="0" r="0" t="-166"/>
          <a:stretch/>
        </p:blipFill>
        <p:spPr>
          <a:xfrm>
            <a:off x="457200" y="6002800"/>
            <a:ext cx="1516048" cy="74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g28bf4f47bf6_2_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11075" y="1428224"/>
            <a:ext cx="2547250" cy="310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28bf4f47bf6_2_32"/>
          <p:cNvSpPr txBox="1"/>
          <p:nvPr>
            <p:ph type="title"/>
          </p:nvPr>
        </p:nvSpPr>
        <p:spPr>
          <a:xfrm>
            <a:off x="457200" y="315431"/>
            <a:ext cx="8235900" cy="748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Power</a:t>
            </a:r>
            <a:endParaRPr/>
          </a:p>
        </p:txBody>
      </p:sp>
      <p:sp>
        <p:nvSpPr>
          <p:cNvPr id="331" name="Google Shape;331;g28bf4f47bf6_2_32"/>
          <p:cNvSpPr txBox="1"/>
          <p:nvPr>
            <p:ph idx="1" type="body"/>
          </p:nvPr>
        </p:nvSpPr>
        <p:spPr>
          <a:xfrm>
            <a:off x="457200" y="941895"/>
            <a:ext cx="8229600" cy="442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Coulomb Counter</a:t>
            </a:r>
            <a:endParaRPr/>
          </a:p>
        </p:txBody>
      </p:sp>
      <p:pic>
        <p:nvPicPr>
          <p:cNvPr descr="PU_sigtab.eps" id="332" name="Google Shape;332;g28bf4f47bf6_2_32"/>
          <p:cNvPicPr preferRelativeResize="0"/>
          <p:nvPr/>
        </p:nvPicPr>
        <p:blipFill rotWithShape="1">
          <a:blip r:embed="rId3">
            <a:alphaModFix/>
          </a:blip>
          <a:srcRect b="12554" l="0" r="0" t="-166"/>
          <a:stretch/>
        </p:blipFill>
        <p:spPr>
          <a:xfrm>
            <a:off x="457200" y="6002800"/>
            <a:ext cx="1516048" cy="74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g28bf4f47bf6_2_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26850" y="1430675"/>
            <a:ext cx="4184374" cy="246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g28bf4f47bf6_2_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80248" y="4139125"/>
            <a:ext cx="3029337" cy="2332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g28bf4f47bf6_2_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06750" y="1662820"/>
            <a:ext cx="3114675" cy="3819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28bf4f47bf6_2_45"/>
          <p:cNvSpPr txBox="1"/>
          <p:nvPr>
            <p:ph type="title"/>
          </p:nvPr>
        </p:nvSpPr>
        <p:spPr>
          <a:xfrm>
            <a:off x="457200" y="315431"/>
            <a:ext cx="8235900" cy="748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MCU</a:t>
            </a:r>
            <a:endParaRPr/>
          </a:p>
        </p:txBody>
      </p:sp>
      <p:sp>
        <p:nvSpPr>
          <p:cNvPr id="342" name="Google Shape;342;g28bf4f47bf6_2_45"/>
          <p:cNvSpPr txBox="1"/>
          <p:nvPr>
            <p:ph idx="1" type="body"/>
          </p:nvPr>
        </p:nvSpPr>
        <p:spPr>
          <a:xfrm>
            <a:off x="457200" y="941895"/>
            <a:ext cx="8229600" cy="442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ESP32 &amp; DEBUGGING HEADERS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U_sigtab.eps" id="343" name="Google Shape;343;g28bf4f47bf6_2_45"/>
          <p:cNvPicPr preferRelativeResize="0"/>
          <p:nvPr/>
        </p:nvPicPr>
        <p:blipFill rotWithShape="1">
          <a:blip r:embed="rId3">
            <a:alphaModFix/>
          </a:blip>
          <a:srcRect b="12554" l="0" r="0" t="-166"/>
          <a:stretch/>
        </p:blipFill>
        <p:spPr>
          <a:xfrm>
            <a:off x="457200" y="6002800"/>
            <a:ext cx="1516048" cy="74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g28bf4f47bf6_2_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3926" y="1510098"/>
            <a:ext cx="3584751" cy="169107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g28bf4f47bf6_2_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75125" y="1510112"/>
            <a:ext cx="3714325" cy="228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g28bf4f47bf6_2_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07025" y="3916374"/>
            <a:ext cx="4179778" cy="2350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g28bf4f47bf6_2_4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3375" y="3326570"/>
            <a:ext cx="4165267" cy="25128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28bf4f47bf6_2_59"/>
          <p:cNvSpPr txBox="1"/>
          <p:nvPr>
            <p:ph type="title"/>
          </p:nvPr>
        </p:nvSpPr>
        <p:spPr>
          <a:xfrm>
            <a:off x="457200" y="315431"/>
            <a:ext cx="8235900" cy="748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USB</a:t>
            </a:r>
            <a:endParaRPr/>
          </a:p>
        </p:txBody>
      </p:sp>
      <p:sp>
        <p:nvSpPr>
          <p:cNvPr id="354" name="Google Shape;354;g28bf4f47bf6_2_59"/>
          <p:cNvSpPr txBox="1"/>
          <p:nvPr>
            <p:ph idx="1" type="body"/>
          </p:nvPr>
        </p:nvSpPr>
        <p:spPr>
          <a:xfrm>
            <a:off x="457200" y="941895"/>
            <a:ext cx="8229600" cy="442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USB to Serial 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U_sigtab.eps" id="355" name="Google Shape;355;g28bf4f47bf6_2_59"/>
          <p:cNvPicPr preferRelativeResize="0"/>
          <p:nvPr/>
        </p:nvPicPr>
        <p:blipFill rotWithShape="1">
          <a:blip r:embed="rId3">
            <a:alphaModFix/>
          </a:blip>
          <a:srcRect b="12554" l="0" r="0" t="-166"/>
          <a:stretch/>
        </p:blipFill>
        <p:spPr>
          <a:xfrm>
            <a:off x="457200" y="6002800"/>
            <a:ext cx="1516048" cy="74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g28bf4f47bf6_2_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1650" y="2093901"/>
            <a:ext cx="3849650" cy="309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g28bf4f47bf6_2_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00975" y="2116377"/>
            <a:ext cx="4319649" cy="3045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3"/>
          <p:cNvSpPr txBox="1"/>
          <p:nvPr>
            <p:ph type="title"/>
          </p:nvPr>
        </p:nvSpPr>
        <p:spPr>
          <a:xfrm>
            <a:off x="457200" y="315431"/>
            <a:ext cx="8235950" cy="7487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mpact"/>
              <a:buNone/>
            </a:pPr>
            <a:r>
              <a:rPr lang="en-US"/>
              <a:t>PROJECT OVERVIEW</a:t>
            </a:r>
            <a:endParaRPr/>
          </a:p>
        </p:txBody>
      </p:sp>
      <p:sp>
        <p:nvSpPr>
          <p:cNvPr id="105" name="Google Shape;105;p3"/>
          <p:cNvSpPr txBox="1"/>
          <p:nvPr>
            <p:ph idx="2" type="body"/>
          </p:nvPr>
        </p:nvSpPr>
        <p:spPr>
          <a:xfrm>
            <a:off x="457200" y="1276709"/>
            <a:ext cx="8235949" cy="47005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-US" sz="1400">
                <a:highlight>
                  <a:srgbClr val="FFFFFF"/>
                </a:highlight>
              </a:rPr>
              <a:t> The Smart Seating System is a solution designed to address occupancy management challenges in shared spaces by tracking seating availability in real-time.</a:t>
            </a:r>
            <a:endParaRPr sz="14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highlight>
                <a:srgbClr val="FFFFFF"/>
              </a:highlight>
            </a:endParaRPr>
          </a:p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-US" sz="1400">
                <a:highlight>
                  <a:srgbClr val="FFFFFF"/>
                </a:highlight>
              </a:rPr>
              <a:t> It consists of three main components: Control Unit, Web Server, and Phone App.</a:t>
            </a:r>
            <a:endParaRPr sz="14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highlight>
                <a:srgbClr val="FFFFFF"/>
              </a:highlight>
            </a:endParaRPr>
          </a:p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-US" sz="1400">
                <a:highlight>
                  <a:srgbClr val="FFFFFF"/>
                </a:highlight>
              </a:rPr>
              <a:t> Sensors collect data on seat occupancy and the Control Unit processes and transmits this data to the Web Server</a:t>
            </a:r>
            <a:endParaRPr sz="1400">
              <a:highlight>
                <a:srgbClr val="FFFFFF"/>
              </a:highlight>
            </a:endParaRPr>
          </a:p>
          <a:p>
            <a:pPr indent="-260350" lvl="1" marL="74295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-US" sz="1400">
                <a:highlight>
                  <a:srgbClr val="FFFFFF"/>
                </a:highlight>
              </a:rPr>
              <a:t>Every seat in a space is equipped with a Control Unit</a:t>
            </a:r>
            <a:endParaRPr sz="14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highlight>
                <a:srgbClr val="FFFFFF"/>
              </a:highlight>
            </a:endParaRPr>
          </a:p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-US" sz="1400">
                <a:highlight>
                  <a:srgbClr val="FFFFFF"/>
                </a:highlight>
              </a:rPr>
              <a:t> The Web Server intelligently analyzes data from all Control Units to determine seat occupancy in common spaces, providing visitors with real-time seating information through a user-friendly Phone App interface.</a:t>
            </a:r>
            <a:endParaRPr sz="14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highlight>
                <a:srgbClr val="FFFFFF"/>
              </a:highlight>
            </a:endParaRPr>
          </a:p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-US" sz="1400">
                <a:highlight>
                  <a:srgbClr val="FFFFFF"/>
                </a:highlight>
              </a:rPr>
              <a:t> This system empowers users to make informed decisions about seating availability, enhancing the overall visitor experience, particularly during peak periods in public spaces.</a:t>
            </a:r>
            <a:endParaRPr sz="14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highlight>
                <a:srgbClr val="FFFFFF"/>
              </a:highlight>
            </a:endParaRPr>
          </a:p>
        </p:txBody>
      </p:sp>
      <p:sp>
        <p:nvSpPr>
          <p:cNvPr id="106" name="Google Shape;106;p3"/>
          <p:cNvSpPr txBox="1"/>
          <p:nvPr>
            <p:ph idx="1" type="body"/>
          </p:nvPr>
        </p:nvSpPr>
        <p:spPr>
          <a:xfrm>
            <a:off x="457200" y="924643"/>
            <a:ext cx="8229600" cy="4429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E3AE24"/>
              </a:buClr>
              <a:buSzPts val="2400"/>
              <a:buFont typeface="Impact"/>
              <a:buNone/>
            </a:pPr>
            <a:r>
              <a:rPr lang="en-US" sz="2400"/>
              <a:t>Description</a:t>
            </a:r>
            <a:endParaRPr sz="2400"/>
          </a:p>
        </p:txBody>
      </p:sp>
      <p:pic>
        <p:nvPicPr>
          <p:cNvPr descr="PU_sigtab.eps" id="107" name="Google Shape;107;p3"/>
          <p:cNvPicPr preferRelativeResize="0"/>
          <p:nvPr/>
        </p:nvPicPr>
        <p:blipFill rotWithShape="1">
          <a:blip r:embed="rId3">
            <a:alphaModFix/>
          </a:blip>
          <a:srcRect b="12554" l="0" r="0" t="-166"/>
          <a:stretch/>
        </p:blipFill>
        <p:spPr>
          <a:xfrm>
            <a:off x="285532" y="5759552"/>
            <a:ext cx="1942418" cy="1021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28bf4f47bf6_2_72"/>
          <p:cNvSpPr txBox="1"/>
          <p:nvPr>
            <p:ph type="title"/>
          </p:nvPr>
        </p:nvSpPr>
        <p:spPr>
          <a:xfrm>
            <a:off x="457200" y="315431"/>
            <a:ext cx="8235900" cy="748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USB</a:t>
            </a:r>
            <a:endParaRPr/>
          </a:p>
        </p:txBody>
      </p:sp>
      <p:sp>
        <p:nvSpPr>
          <p:cNvPr id="364" name="Google Shape;364;g28bf4f47bf6_2_72"/>
          <p:cNvSpPr txBox="1"/>
          <p:nvPr>
            <p:ph idx="1" type="body"/>
          </p:nvPr>
        </p:nvSpPr>
        <p:spPr>
          <a:xfrm>
            <a:off x="457200" y="941895"/>
            <a:ext cx="8229600" cy="442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USB Connector 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U_sigtab.eps" id="365" name="Google Shape;365;g28bf4f47bf6_2_72"/>
          <p:cNvPicPr preferRelativeResize="0"/>
          <p:nvPr/>
        </p:nvPicPr>
        <p:blipFill rotWithShape="1">
          <a:blip r:embed="rId3">
            <a:alphaModFix/>
          </a:blip>
          <a:srcRect b="12554" l="0" r="0" t="-166"/>
          <a:stretch/>
        </p:blipFill>
        <p:spPr>
          <a:xfrm>
            <a:off x="457200" y="6002800"/>
            <a:ext cx="1516048" cy="74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g28bf4f47bf6_2_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4225" y="1585475"/>
            <a:ext cx="5258450" cy="209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g28bf4f47bf6_2_7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98048" y="1542925"/>
            <a:ext cx="3025866" cy="2142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g28bf4f47bf6_2_7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89636" y="3828050"/>
            <a:ext cx="3571017" cy="2867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28bf4f47bf6_2_84"/>
          <p:cNvSpPr txBox="1"/>
          <p:nvPr>
            <p:ph type="title"/>
          </p:nvPr>
        </p:nvSpPr>
        <p:spPr>
          <a:xfrm>
            <a:off x="457200" y="315431"/>
            <a:ext cx="8235900" cy="748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PCB layout</a:t>
            </a:r>
            <a:endParaRPr/>
          </a:p>
        </p:txBody>
      </p:sp>
      <p:sp>
        <p:nvSpPr>
          <p:cNvPr id="375" name="Google Shape;375;g28bf4f47bf6_2_84"/>
          <p:cNvSpPr txBox="1"/>
          <p:nvPr>
            <p:ph idx="1" type="body"/>
          </p:nvPr>
        </p:nvSpPr>
        <p:spPr>
          <a:xfrm>
            <a:off x="457200" y="941895"/>
            <a:ext cx="8229600" cy="442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U_sigtab.eps" id="376" name="Google Shape;376;g28bf4f47bf6_2_84"/>
          <p:cNvPicPr preferRelativeResize="0"/>
          <p:nvPr/>
        </p:nvPicPr>
        <p:blipFill rotWithShape="1">
          <a:blip r:embed="rId3">
            <a:alphaModFix/>
          </a:blip>
          <a:srcRect b="12554" l="0" r="0" t="-166"/>
          <a:stretch/>
        </p:blipFill>
        <p:spPr>
          <a:xfrm>
            <a:off x="457200" y="6002800"/>
            <a:ext cx="1516048" cy="74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g28bf4f47bf6_2_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9875" y="2018576"/>
            <a:ext cx="4320750" cy="3207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g28bf4f47bf6_2_8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42750" y="2275125"/>
            <a:ext cx="4016825" cy="26887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10"/>
          <p:cNvSpPr txBox="1"/>
          <p:nvPr>
            <p:ph idx="2" type="body"/>
          </p:nvPr>
        </p:nvSpPr>
        <p:spPr>
          <a:xfrm>
            <a:off x="457200" y="1276709"/>
            <a:ext cx="8229600" cy="530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-US" sz="1400"/>
              <a:t> </a:t>
            </a:r>
            <a:r>
              <a:rPr lang="en-US" sz="1400"/>
              <a:t>AMG8833 Thermal Sensor</a:t>
            </a:r>
            <a:endParaRPr sz="1400"/>
          </a:p>
          <a:p>
            <a:pPr indent="-260350" lvl="1" marL="74295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-US" sz="1400"/>
              <a:t>ESP32 is able to read 8x8 array of </a:t>
            </a:r>
            <a:r>
              <a:rPr lang="en-US" sz="1400">
                <a:solidFill>
                  <a:srgbClr val="4D5156"/>
                </a:solidFill>
                <a:highlight>
                  <a:srgbClr val="FFFFFF"/>
                </a:highlight>
              </a:rPr>
              <a:t>°</a:t>
            </a:r>
            <a:r>
              <a:rPr lang="en-US" sz="1400"/>
              <a:t>C values via I2C</a:t>
            </a:r>
            <a:endParaRPr sz="1400"/>
          </a:p>
          <a:p>
            <a:pPr indent="-260350" lvl="1" marL="74295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-US" sz="1400"/>
              <a:t>Would need to set temperature threshold for person detection</a:t>
            </a:r>
            <a:endParaRPr sz="1400"/>
          </a:p>
          <a:p>
            <a:pPr indent="-260350" lvl="1" marL="74295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-US" sz="1400"/>
              <a:t>Testing completed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-US" sz="1400"/>
              <a:t> Force Sensitive Resistor</a:t>
            </a:r>
            <a:endParaRPr sz="1400"/>
          </a:p>
          <a:p>
            <a:pPr indent="-260350" lvl="1" marL="74295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-US" sz="1400"/>
              <a:t>ESP32 is able to read pressure value via ADC</a:t>
            </a:r>
            <a:endParaRPr sz="1400"/>
          </a:p>
          <a:p>
            <a:pPr indent="-260350" lvl="1" marL="74295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-US" sz="1400"/>
              <a:t>Would need to set pressure threshold for sitting detection</a:t>
            </a:r>
            <a:endParaRPr sz="1400"/>
          </a:p>
          <a:p>
            <a:pPr indent="-260350" lvl="1" marL="74295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-US" sz="1400"/>
              <a:t>Testing completed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-US" sz="1400"/>
              <a:t>  LTC4150 Coulomb Counter</a:t>
            </a:r>
            <a:endParaRPr sz="1400"/>
          </a:p>
          <a:p>
            <a:pPr indent="-260350" lvl="1" marL="74295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-US" sz="1400"/>
              <a:t>ESP32 is able to receive Interrupt every time 0.1707 mAh passes through the counter</a:t>
            </a:r>
            <a:endParaRPr sz="1400"/>
          </a:p>
          <a:p>
            <a:pPr indent="-260350" lvl="1" marL="74295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-US" sz="1400"/>
              <a:t>Would need to do conversions/calculations, subtract mAh from current mAh.</a:t>
            </a:r>
            <a:endParaRPr sz="1400"/>
          </a:p>
          <a:p>
            <a:pPr indent="-260350" lvl="1" marL="74295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-US" sz="1400"/>
              <a:t>Testing completed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-US" sz="1400"/>
              <a:t>  LTC3531 3.3v Buck-Boost</a:t>
            </a:r>
            <a:endParaRPr sz="1400"/>
          </a:p>
          <a:p>
            <a:pPr indent="-260350" lvl="1" marL="74295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-US" sz="1400"/>
              <a:t>Followed manufacturer’s recommendations in PCB design</a:t>
            </a:r>
            <a:endParaRPr sz="1400"/>
          </a:p>
          <a:p>
            <a:pPr indent="-260350" lvl="1" marL="74295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-US" sz="1400"/>
              <a:t>Not Tested</a:t>
            </a:r>
            <a:endParaRPr sz="1400"/>
          </a:p>
        </p:txBody>
      </p:sp>
      <p:sp>
        <p:nvSpPr>
          <p:cNvPr id="384" name="Google Shape;384;p10"/>
          <p:cNvSpPr txBox="1"/>
          <p:nvPr>
            <p:ph type="title"/>
          </p:nvPr>
        </p:nvSpPr>
        <p:spPr>
          <a:xfrm>
            <a:off x="457200" y="315431"/>
            <a:ext cx="8235950" cy="7487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mpact"/>
              <a:buNone/>
            </a:pPr>
            <a:r>
              <a:rPr lang="en-US"/>
              <a:t>PROTOTYPING PROGRESS</a:t>
            </a:r>
            <a:endParaRPr/>
          </a:p>
        </p:txBody>
      </p:sp>
      <p:sp>
        <p:nvSpPr>
          <p:cNvPr id="385" name="Google Shape;385;p10"/>
          <p:cNvSpPr txBox="1"/>
          <p:nvPr>
            <p:ph idx="1" type="body"/>
          </p:nvPr>
        </p:nvSpPr>
        <p:spPr>
          <a:xfrm>
            <a:off x="457200" y="924643"/>
            <a:ext cx="8229600" cy="4429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E3AE24"/>
              </a:buClr>
              <a:buSzPts val="2400"/>
              <a:buFont typeface="Impact"/>
              <a:buNone/>
            </a:pPr>
            <a:r>
              <a:rPr lang="en-US" sz="2400"/>
              <a:t>Status Update</a:t>
            </a:r>
            <a:endParaRPr sz="2400"/>
          </a:p>
        </p:txBody>
      </p:sp>
      <p:pic>
        <p:nvPicPr>
          <p:cNvPr descr="PU_sigtab.eps" id="386" name="Google Shape;386;p10"/>
          <p:cNvPicPr preferRelativeResize="0"/>
          <p:nvPr/>
        </p:nvPicPr>
        <p:blipFill rotWithShape="1">
          <a:blip r:embed="rId3">
            <a:alphaModFix/>
          </a:blip>
          <a:srcRect b="12554" l="0" r="0" t="-166"/>
          <a:stretch/>
        </p:blipFill>
        <p:spPr>
          <a:xfrm>
            <a:off x="457200" y="6002800"/>
            <a:ext cx="1516048" cy="74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11"/>
          <p:cNvSpPr txBox="1"/>
          <p:nvPr>
            <p:ph idx="2" type="body"/>
          </p:nvPr>
        </p:nvSpPr>
        <p:spPr>
          <a:xfrm>
            <a:off x="457200" y="1276709"/>
            <a:ext cx="8229600" cy="53069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-US" sz="1400"/>
              <a:t> Micro firmware</a:t>
            </a:r>
            <a:endParaRPr sz="1400"/>
          </a:p>
          <a:p>
            <a:pPr indent="-260350" lvl="1" marL="74295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-US" sz="1400"/>
              <a:t>In Development</a:t>
            </a:r>
            <a:endParaRPr sz="1400"/>
          </a:p>
          <a:p>
            <a:pPr indent="-260350" lvl="1" marL="74295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-US" sz="1400"/>
              <a:t>Able to read values for AMG8833 (I2C), FSR (ADC), CC (INT)</a:t>
            </a:r>
            <a:endParaRPr sz="1400"/>
          </a:p>
          <a:p>
            <a:pPr indent="-260350" lvl="1" marL="74295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-US" sz="1400"/>
              <a:t>Able to send/receive data to Bluetooth-enabled device</a:t>
            </a:r>
            <a:endParaRPr sz="1400"/>
          </a:p>
          <a:p>
            <a:pPr indent="-260350" lvl="1" marL="74295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-US" sz="1400"/>
              <a:t>Todo:</a:t>
            </a:r>
            <a:endParaRPr sz="1400"/>
          </a:p>
          <a:p>
            <a:pPr indent="-203200" lvl="2" marL="1143000" rtl="0" algn="l">
              <a:spcBef>
                <a:spcPts val="0"/>
              </a:spcBef>
              <a:spcAft>
                <a:spcPts val="0"/>
              </a:spcAft>
              <a:buSzPts val="1400"/>
              <a:buChar char="–"/>
            </a:pPr>
            <a:r>
              <a:rPr lang="en-US" sz="1400"/>
              <a:t>Process sensor data: normalization, averaging, etc.</a:t>
            </a:r>
            <a:endParaRPr sz="1400"/>
          </a:p>
          <a:p>
            <a:pPr indent="-203200" lvl="2" marL="1143000" rtl="0" algn="l">
              <a:spcBef>
                <a:spcPts val="0"/>
              </a:spcBef>
              <a:spcAft>
                <a:spcPts val="0"/>
              </a:spcAft>
              <a:buSzPts val="1400"/>
              <a:buChar char="–"/>
            </a:pPr>
            <a:r>
              <a:rPr lang="en-US" sz="1400"/>
              <a:t>Set internal thresholds for occupancy detection</a:t>
            </a:r>
            <a:endParaRPr sz="1400"/>
          </a:p>
          <a:p>
            <a:pPr indent="-203200" lvl="2" marL="1143000" rtl="0" algn="l">
              <a:spcBef>
                <a:spcPts val="0"/>
              </a:spcBef>
              <a:spcAft>
                <a:spcPts val="0"/>
              </a:spcAft>
              <a:buSzPts val="1400"/>
              <a:buChar char="–"/>
            </a:pPr>
            <a:r>
              <a:rPr lang="en-US" sz="1400"/>
              <a:t>Poll sensors through RTOS tasks controlled by timers</a:t>
            </a:r>
            <a:endParaRPr sz="1400"/>
          </a:p>
          <a:p>
            <a:pPr indent="-203200" lvl="2" marL="1143000" rtl="0" algn="l">
              <a:spcBef>
                <a:spcPts val="0"/>
              </a:spcBef>
              <a:spcAft>
                <a:spcPts val="0"/>
              </a:spcAft>
              <a:buSzPts val="1400"/>
              <a:buChar char="–"/>
            </a:pPr>
            <a:r>
              <a:rPr lang="en-US" sz="1400"/>
              <a:t>BLE communication protocol</a:t>
            </a:r>
            <a:endParaRPr sz="1400"/>
          </a:p>
          <a:p>
            <a:pPr indent="-203200" lvl="2" marL="1143000" rtl="0" algn="l">
              <a:spcBef>
                <a:spcPts val="0"/>
              </a:spcBef>
              <a:spcAft>
                <a:spcPts val="0"/>
              </a:spcAft>
              <a:buSzPts val="1400"/>
              <a:buChar char="–"/>
            </a:pPr>
            <a:r>
              <a:rPr lang="en-US" sz="1400"/>
              <a:t>Power optimization, i.e. putting micro to sleep</a:t>
            </a:r>
            <a:endParaRPr sz="1400"/>
          </a:p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-US" sz="1400"/>
              <a:t> Server Software</a:t>
            </a:r>
            <a:endParaRPr sz="1400"/>
          </a:p>
          <a:p>
            <a:pPr indent="-260350" lvl="1" marL="74295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-US" sz="1400"/>
              <a:t>In Development</a:t>
            </a:r>
            <a:endParaRPr sz="1400"/>
          </a:p>
          <a:p>
            <a:pPr indent="-260350" lvl="1" marL="74295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-US" sz="1400"/>
              <a:t>Able to send/receive data from ESP32</a:t>
            </a:r>
            <a:endParaRPr sz="1400"/>
          </a:p>
          <a:p>
            <a:pPr indent="-260350" lvl="1" marL="74295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-US" sz="1400"/>
              <a:t>Todo:</a:t>
            </a:r>
            <a:endParaRPr sz="1400"/>
          </a:p>
          <a:p>
            <a:pPr indent="-203200" lvl="2" marL="1143000" rtl="0" algn="l">
              <a:spcBef>
                <a:spcPts val="0"/>
              </a:spcBef>
              <a:spcAft>
                <a:spcPts val="0"/>
              </a:spcAft>
              <a:buSzPts val="1400"/>
              <a:buChar char="–"/>
            </a:pPr>
            <a:r>
              <a:rPr lang="en-US" sz="1400"/>
              <a:t>BLE communication protocol (multiple connections?)</a:t>
            </a:r>
            <a:endParaRPr sz="1400"/>
          </a:p>
          <a:p>
            <a:pPr indent="-203200" lvl="2" marL="1143000" rtl="0" algn="l">
              <a:spcBef>
                <a:spcPts val="0"/>
              </a:spcBef>
              <a:spcAft>
                <a:spcPts val="0"/>
              </a:spcAft>
              <a:buSzPts val="1400"/>
              <a:buChar char="–"/>
            </a:pPr>
            <a:r>
              <a:rPr lang="en-US" sz="1400"/>
              <a:t>Occupancy calculation / statistics</a:t>
            </a:r>
            <a:endParaRPr sz="1400"/>
          </a:p>
          <a:p>
            <a:pPr indent="-88900" lvl="0" marL="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-US" sz="1400"/>
              <a:t> Phone App</a:t>
            </a:r>
            <a:endParaRPr sz="1400"/>
          </a:p>
          <a:p>
            <a:pPr indent="-260350" lvl="1" marL="74295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-US" sz="1400"/>
              <a:t>Not Yet Started</a:t>
            </a:r>
            <a:endParaRPr sz="1400"/>
          </a:p>
          <a:p>
            <a:pPr indent="-260350" lvl="1" marL="74295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-US" sz="1400"/>
              <a:t>Todo:</a:t>
            </a:r>
            <a:endParaRPr sz="1400"/>
          </a:p>
          <a:p>
            <a:pPr indent="-203200" lvl="2" marL="1143000" rtl="0" algn="l">
              <a:spcBef>
                <a:spcPts val="0"/>
              </a:spcBef>
              <a:spcAft>
                <a:spcPts val="0"/>
              </a:spcAft>
              <a:buSzPts val="1400"/>
              <a:buChar char="–"/>
            </a:pPr>
            <a:r>
              <a:rPr lang="en-US" sz="1400"/>
              <a:t>Connect to server to fetch occupancy status of seats (Backend)</a:t>
            </a:r>
            <a:endParaRPr sz="1400"/>
          </a:p>
          <a:p>
            <a:pPr indent="-203200" lvl="2" marL="1143000" rtl="0" algn="l">
              <a:spcBef>
                <a:spcPts val="0"/>
              </a:spcBef>
              <a:spcAft>
                <a:spcPts val="0"/>
              </a:spcAft>
              <a:buSzPts val="1400"/>
              <a:buChar char="–"/>
            </a:pPr>
            <a:r>
              <a:rPr lang="en-US" sz="1400"/>
              <a:t>Visually display occupancy status (UI)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393" name="Google Shape;393;p11"/>
          <p:cNvSpPr txBox="1"/>
          <p:nvPr>
            <p:ph type="title"/>
          </p:nvPr>
        </p:nvSpPr>
        <p:spPr>
          <a:xfrm>
            <a:off x="457200" y="315431"/>
            <a:ext cx="8235950" cy="7487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mpact"/>
              <a:buNone/>
            </a:pPr>
            <a:r>
              <a:rPr lang="en-US"/>
              <a:t>SOFTWARE DEVELOPMENT STATUS</a:t>
            </a:r>
            <a:endParaRPr/>
          </a:p>
        </p:txBody>
      </p:sp>
      <p:sp>
        <p:nvSpPr>
          <p:cNvPr id="394" name="Google Shape;394;p11"/>
          <p:cNvSpPr txBox="1"/>
          <p:nvPr>
            <p:ph idx="1" type="body"/>
          </p:nvPr>
        </p:nvSpPr>
        <p:spPr>
          <a:xfrm>
            <a:off x="457200" y="924643"/>
            <a:ext cx="8229600" cy="4429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E3AE24"/>
              </a:buClr>
              <a:buSzPts val="2400"/>
              <a:buFont typeface="Impact"/>
              <a:buNone/>
            </a:pPr>
            <a:r>
              <a:rPr lang="en-US" sz="2400"/>
              <a:t>Status Update</a:t>
            </a:r>
            <a:endParaRPr sz="2400"/>
          </a:p>
        </p:txBody>
      </p:sp>
      <p:pic>
        <p:nvPicPr>
          <p:cNvPr descr="PU_sigtab.eps" id="395" name="Google Shape;395;p11"/>
          <p:cNvPicPr preferRelativeResize="0"/>
          <p:nvPr/>
        </p:nvPicPr>
        <p:blipFill rotWithShape="1">
          <a:blip r:embed="rId3">
            <a:alphaModFix/>
          </a:blip>
          <a:srcRect b="12554" l="0" r="0" t="-166"/>
          <a:stretch/>
        </p:blipFill>
        <p:spPr>
          <a:xfrm>
            <a:off x="457200" y="6002800"/>
            <a:ext cx="1516048" cy="74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12"/>
          <p:cNvSpPr txBox="1"/>
          <p:nvPr>
            <p:ph type="title"/>
          </p:nvPr>
        </p:nvSpPr>
        <p:spPr>
          <a:xfrm>
            <a:off x="457200" y="315431"/>
            <a:ext cx="8235950" cy="7487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mpact"/>
              <a:buNone/>
            </a:pPr>
            <a:r>
              <a:rPr lang="en-US"/>
              <a:t>PROJECT TIMELINE</a:t>
            </a:r>
            <a:endParaRPr/>
          </a:p>
        </p:txBody>
      </p:sp>
      <p:sp>
        <p:nvSpPr>
          <p:cNvPr id="401" name="Google Shape;401;p12"/>
          <p:cNvSpPr txBox="1"/>
          <p:nvPr>
            <p:ph idx="1" type="body"/>
          </p:nvPr>
        </p:nvSpPr>
        <p:spPr>
          <a:xfrm>
            <a:off x="457200" y="924643"/>
            <a:ext cx="8229600" cy="4429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E3AE24"/>
              </a:buClr>
              <a:buSzPts val="2400"/>
              <a:buFont typeface="Impact"/>
              <a:buNone/>
            </a:pPr>
            <a:r>
              <a:rPr lang="en-US" sz="2400"/>
              <a:t>GANTT CHART</a:t>
            </a:r>
            <a:endParaRPr sz="2400"/>
          </a:p>
        </p:txBody>
      </p:sp>
      <p:pic>
        <p:nvPicPr>
          <p:cNvPr id="402" name="Google Shape;402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900" y="1856775"/>
            <a:ext cx="8709576" cy="32396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U_sigtab.eps" id="403" name="Google Shape;403;p12"/>
          <p:cNvPicPr preferRelativeResize="0"/>
          <p:nvPr/>
        </p:nvPicPr>
        <p:blipFill rotWithShape="1">
          <a:blip r:embed="rId4">
            <a:alphaModFix/>
          </a:blip>
          <a:srcRect b="12554" l="0" r="0" t="-166"/>
          <a:stretch/>
        </p:blipFill>
        <p:spPr>
          <a:xfrm>
            <a:off x="457200" y="6002800"/>
            <a:ext cx="1516048" cy="74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13"/>
          <p:cNvSpPr txBox="1"/>
          <p:nvPr>
            <p:ph idx="4294967295" type="title"/>
          </p:nvPr>
        </p:nvSpPr>
        <p:spPr>
          <a:xfrm>
            <a:off x="908050" y="315913"/>
            <a:ext cx="8235950" cy="7477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mpact"/>
              <a:buNone/>
            </a:pPr>
            <a:r>
              <a:rPr lang="en-US"/>
              <a:t>3D PRINTING</a:t>
            </a:r>
            <a:endParaRPr/>
          </a:p>
        </p:txBody>
      </p:sp>
      <p:sp>
        <p:nvSpPr>
          <p:cNvPr id="409" name="Google Shape;409;p13"/>
          <p:cNvSpPr txBox="1"/>
          <p:nvPr>
            <p:ph idx="4294967295" type="body"/>
          </p:nvPr>
        </p:nvSpPr>
        <p:spPr>
          <a:xfrm>
            <a:off x="882650" y="2734574"/>
            <a:ext cx="7346950" cy="8733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r>
              <a:rPr lang="en-US" sz="4800">
                <a:latin typeface="Arial"/>
                <a:ea typeface="Arial"/>
                <a:cs typeface="Arial"/>
                <a:sym typeface="Arial"/>
              </a:rPr>
              <a:t>Questions?</a:t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8bf4f47bf6_1_10"/>
          <p:cNvSpPr txBox="1"/>
          <p:nvPr>
            <p:ph type="title"/>
          </p:nvPr>
        </p:nvSpPr>
        <p:spPr>
          <a:xfrm>
            <a:off x="457200" y="315431"/>
            <a:ext cx="8235900" cy="74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mpact"/>
              <a:buNone/>
            </a:pPr>
            <a:r>
              <a:rPr lang="en-US"/>
              <a:t>PROJECT OVERVIEW</a:t>
            </a:r>
            <a:endParaRPr/>
          </a:p>
        </p:txBody>
      </p:sp>
      <p:sp>
        <p:nvSpPr>
          <p:cNvPr id="113" name="Google Shape;113;g28bf4f47bf6_1_10"/>
          <p:cNvSpPr txBox="1"/>
          <p:nvPr>
            <p:ph idx="1" type="body"/>
          </p:nvPr>
        </p:nvSpPr>
        <p:spPr>
          <a:xfrm>
            <a:off x="457200" y="924643"/>
            <a:ext cx="8229600" cy="4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E3AE24"/>
              </a:buClr>
              <a:buSzPts val="2400"/>
              <a:buFont typeface="Impact"/>
              <a:buNone/>
            </a:pPr>
            <a:r>
              <a:rPr lang="en-US" sz="2400"/>
              <a:t>Prior</a:t>
            </a:r>
            <a:r>
              <a:rPr lang="en-US" sz="2400"/>
              <a:t> Art</a:t>
            </a:r>
            <a:endParaRPr sz="2400"/>
          </a:p>
        </p:txBody>
      </p:sp>
      <p:pic>
        <p:nvPicPr>
          <p:cNvPr descr="PU_sigtab.eps" id="114" name="Google Shape;114;g28bf4f47bf6_1_10"/>
          <p:cNvPicPr preferRelativeResize="0"/>
          <p:nvPr/>
        </p:nvPicPr>
        <p:blipFill rotWithShape="1">
          <a:blip r:embed="rId3">
            <a:alphaModFix/>
          </a:blip>
          <a:srcRect b="12554" l="0" r="0" t="-166"/>
          <a:stretch/>
        </p:blipFill>
        <p:spPr>
          <a:xfrm>
            <a:off x="285532" y="5759552"/>
            <a:ext cx="1942418" cy="1021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g28bf4f47bf6_1_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3900" y="2235536"/>
            <a:ext cx="4642574" cy="26559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g28bf4f47bf6_1_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36475" y="2235525"/>
            <a:ext cx="3913624" cy="2655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8bf4f47bf6_1_1"/>
          <p:cNvSpPr txBox="1"/>
          <p:nvPr>
            <p:ph type="title"/>
          </p:nvPr>
        </p:nvSpPr>
        <p:spPr>
          <a:xfrm>
            <a:off x="457200" y="315431"/>
            <a:ext cx="8235900" cy="74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mpact"/>
              <a:buNone/>
            </a:pPr>
            <a:r>
              <a:rPr lang="en-US"/>
              <a:t>PROJECT OVERVIEW</a:t>
            </a:r>
            <a:endParaRPr/>
          </a:p>
        </p:txBody>
      </p:sp>
      <p:sp>
        <p:nvSpPr>
          <p:cNvPr id="122" name="Google Shape;122;g28bf4f47bf6_1_1"/>
          <p:cNvSpPr txBox="1"/>
          <p:nvPr>
            <p:ph idx="1" type="body"/>
          </p:nvPr>
        </p:nvSpPr>
        <p:spPr>
          <a:xfrm>
            <a:off x="457200" y="924643"/>
            <a:ext cx="8229600" cy="4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E3AE24"/>
              </a:buClr>
              <a:buSzPts val="2400"/>
              <a:buFont typeface="Impact"/>
              <a:buNone/>
            </a:pPr>
            <a:r>
              <a:rPr lang="en-US" sz="2400"/>
              <a:t>Visual Representation</a:t>
            </a:r>
            <a:endParaRPr sz="2400"/>
          </a:p>
        </p:txBody>
      </p:sp>
      <p:pic>
        <p:nvPicPr>
          <p:cNvPr id="123" name="Google Shape;123;g28bf4f47bf6_1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5387" y="1314825"/>
            <a:ext cx="7940565" cy="5269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4"/>
          <p:cNvSpPr txBox="1"/>
          <p:nvPr>
            <p:ph type="title"/>
          </p:nvPr>
        </p:nvSpPr>
        <p:spPr>
          <a:xfrm>
            <a:off x="457200" y="315431"/>
            <a:ext cx="8235950" cy="7487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mpact"/>
              <a:buNone/>
            </a:pPr>
            <a:r>
              <a:rPr lang="en-US"/>
              <a:t>PSDRS</a:t>
            </a:r>
            <a:endParaRPr/>
          </a:p>
        </p:txBody>
      </p:sp>
      <p:sp>
        <p:nvSpPr>
          <p:cNvPr id="129" name="Google Shape;129;p4"/>
          <p:cNvSpPr txBox="1"/>
          <p:nvPr>
            <p:ph idx="2" type="body"/>
          </p:nvPr>
        </p:nvSpPr>
        <p:spPr>
          <a:xfrm>
            <a:off x="457200" y="1276709"/>
            <a:ext cx="8235949" cy="47005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88900" lvl="0" marL="0" rtl="0" algn="l">
              <a:lnSpc>
                <a:spcPct val="125000"/>
              </a:lnSpc>
              <a:spcBef>
                <a:spcPts val="1200"/>
              </a:spcBef>
              <a:spcAft>
                <a:spcPts val="0"/>
              </a:spcAft>
              <a:buSzPts val="1400"/>
              <a:buChar char="•"/>
            </a:pPr>
            <a:r>
              <a:rPr lang="en-US" sz="1400">
                <a:highlight>
                  <a:srgbClr val="FFFFFF"/>
                </a:highlight>
              </a:rPr>
              <a:t>PSDR #1 (Hardware): An ability to interface between a ESP32 micro and a Force Sensitive Resistor via ADC and voltage divider [Seat-Mounted]</a:t>
            </a:r>
            <a:endParaRPr sz="1400">
              <a:highlight>
                <a:srgbClr val="FFFFFF"/>
              </a:highlight>
            </a:endParaRPr>
          </a:p>
          <a:p>
            <a:pPr indent="-88900" lvl="0" marL="0" rtl="0" algn="l">
              <a:lnSpc>
                <a:spcPct val="125000"/>
              </a:lnSpc>
              <a:spcBef>
                <a:spcPts val="1200"/>
              </a:spcBef>
              <a:spcAft>
                <a:spcPts val="0"/>
              </a:spcAft>
              <a:buSzPts val="1400"/>
              <a:buChar char="•"/>
            </a:pPr>
            <a:r>
              <a:rPr lang="en-US" sz="1400">
                <a:highlight>
                  <a:srgbClr val="FFFFFF"/>
                </a:highlight>
              </a:rPr>
              <a:t>PSDR #2 (Hardware): An ability to interface between a ESP32 micro and a Thermal Camera via I2C bus [Seat-Mounted]</a:t>
            </a:r>
            <a:endParaRPr sz="1400">
              <a:highlight>
                <a:srgbClr val="FFFFFF"/>
              </a:highlight>
            </a:endParaRPr>
          </a:p>
          <a:p>
            <a:pPr indent="-88900" lvl="0" marL="0" rtl="0" algn="l">
              <a:lnSpc>
                <a:spcPct val="125000"/>
              </a:lnSpc>
              <a:spcBef>
                <a:spcPts val="1200"/>
              </a:spcBef>
              <a:spcAft>
                <a:spcPts val="0"/>
              </a:spcAft>
              <a:buSzPts val="1400"/>
              <a:buChar char="•"/>
            </a:pPr>
            <a:r>
              <a:rPr lang="en-US" sz="1400">
                <a:highlight>
                  <a:srgbClr val="FFFFFF"/>
                </a:highlight>
              </a:rPr>
              <a:t>PSDR #3 (Hardware): An ability to interface between a 3.7V li-ion battery power supply and micro/sensors via a 3.3V Buck-Boost Converter [Seat-Mounted]</a:t>
            </a:r>
            <a:endParaRPr sz="1400">
              <a:highlight>
                <a:srgbClr val="FFFFFF"/>
              </a:highlight>
            </a:endParaRPr>
          </a:p>
          <a:p>
            <a:pPr indent="-88900" lvl="0" marL="0" rtl="0" algn="l">
              <a:lnSpc>
                <a:spcPct val="125000"/>
              </a:lnSpc>
              <a:spcBef>
                <a:spcPts val="1200"/>
              </a:spcBef>
              <a:spcAft>
                <a:spcPts val="0"/>
              </a:spcAft>
              <a:buSzPts val="1400"/>
              <a:buChar char="•"/>
            </a:pPr>
            <a:r>
              <a:rPr lang="en-US" sz="1400">
                <a:highlight>
                  <a:srgbClr val="FFFFFF"/>
                </a:highlight>
              </a:rPr>
              <a:t>PSDR #4 (Hardware): An ability to interface between a ESP32 micro and a </a:t>
            </a:r>
            <a:r>
              <a:rPr lang="en-US" sz="1400">
                <a:highlight>
                  <a:srgbClr val="FFFFFF"/>
                </a:highlight>
              </a:rPr>
              <a:t>Ultrasonic</a:t>
            </a:r>
            <a:r>
              <a:rPr lang="en-US" sz="1400">
                <a:highlight>
                  <a:srgbClr val="FFFFFF"/>
                </a:highlight>
              </a:rPr>
              <a:t> Distance Sensor via UART bus [Seat-Mounted]</a:t>
            </a:r>
            <a:endParaRPr sz="1400">
              <a:highlight>
                <a:srgbClr val="FFFFFF"/>
              </a:highlight>
            </a:endParaRPr>
          </a:p>
          <a:p>
            <a:pPr indent="-88900" lvl="0" marL="0" rtl="0" algn="l">
              <a:lnSpc>
                <a:spcPct val="125000"/>
              </a:lnSpc>
              <a:spcBef>
                <a:spcPts val="1200"/>
              </a:spcBef>
              <a:spcAft>
                <a:spcPts val="0"/>
              </a:spcAft>
              <a:buSzPts val="1400"/>
              <a:buChar char="•"/>
            </a:pPr>
            <a:r>
              <a:rPr lang="en-US" sz="1400">
                <a:highlight>
                  <a:srgbClr val="FFFFFF"/>
                </a:highlight>
              </a:rPr>
              <a:t>PSDR #5 (Software): An ability for a computer to take in wirelessly transmitted sensor data and compute occupancy [Web-Server]</a:t>
            </a:r>
            <a:endParaRPr sz="1400">
              <a:highlight>
                <a:srgbClr val="FFFFFF"/>
              </a:highlight>
            </a:endParaRPr>
          </a:p>
          <a:p>
            <a:pPr indent="-88900" lvl="0" marL="0" rtl="0" algn="l">
              <a:lnSpc>
                <a:spcPct val="125000"/>
              </a:lnSpc>
              <a:spcBef>
                <a:spcPts val="1200"/>
              </a:spcBef>
              <a:spcAft>
                <a:spcPts val="0"/>
              </a:spcAft>
              <a:buSzPts val="1400"/>
              <a:buChar char="•"/>
            </a:pPr>
            <a:r>
              <a:rPr lang="en-US" sz="1400">
                <a:highlight>
                  <a:srgbClr val="FFFFFF"/>
                </a:highlight>
              </a:rPr>
              <a:t>Stretch Goal #1 (Hardware): An ability to measure the power supply SOC via Interrupt with coulomb counting [Seat-Mounted]</a:t>
            </a:r>
            <a:endParaRPr sz="1400">
              <a:highlight>
                <a:srgbClr val="FFFFFF"/>
              </a:highlight>
            </a:endParaRPr>
          </a:p>
          <a:p>
            <a:pPr indent="-88900" lvl="0" marL="0" rtl="0" algn="l">
              <a:lnSpc>
                <a:spcPct val="125000"/>
              </a:lnSpc>
              <a:spcBef>
                <a:spcPts val="1200"/>
              </a:spcBef>
              <a:spcAft>
                <a:spcPts val="0"/>
              </a:spcAft>
              <a:buSzPts val="1400"/>
              <a:buChar char="•"/>
            </a:pPr>
            <a:r>
              <a:rPr lang="en-US" sz="1400">
                <a:highlight>
                  <a:srgbClr val="FFFFFF"/>
                </a:highlight>
              </a:rPr>
              <a:t>Stretch Goal #2 (Software): An ability to display occupancy status of seats via a smartphone application [Front-End]</a:t>
            </a:r>
            <a:endParaRPr sz="1400">
              <a:highlight>
                <a:srgbClr val="FFFFFF"/>
              </a:highlight>
            </a:endParaRPr>
          </a:p>
        </p:txBody>
      </p:sp>
      <p:sp>
        <p:nvSpPr>
          <p:cNvPr id="130" name="Google Shape;130;p4"/>
          <p:cNvSpPr txBox="1"/>
          <p:nvPr>
            <p:ph idx="1" type="body"/>
          </p:nvPr>
        </p:nvSpPr>
        <p:spPr>
          <a:xfrm>
            <a:off x="457200" y="924643"/>
            <a:ext cx="8229600" cy="4429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E3AE24"/>
              </a:buClr>
              <a:buSzPts val="2400"/>
              <a:buFont typeface="Impact"/>
              <a:buNone/>
            </a:pPr>
            <a:r>
              <a:rPr lang="en-US" sz="2400"/>
              <a:t>Up-To-Date PSDRs</a:t>
            </a:r>
            <a:endParaRPr sz="2400"/>
          </a:p>
        </p:txBody>
      </p:sp>
      <p:pic>
        <p:nvPicPr>
          <p:cNvPr descr="PU_sigtab.eps" id="131" name="Google Shape;131;p4"/>
          <p:cNvPicPr preferRelativeResize="0"/>
          <p:nvPr/>
        </p:nvPicPr>
        <p:blipFill rotWithShape="1">
          <a:blip r:embed="rId3">
            <a:alphaModFix/>
          </a:blip>
          <a:srcRect b="12554" l="0" r="0" t="-166"/>
          <a:stretch/>
        </p:blipFill>
        <p:spPr>
          <a:xfrm>
            <a:off x="285525" y="6031825"/>
            <a:ext cx="1942425" cy="74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5"/>
          <p:cNvSpPr txBox="1"/>
          <p:nvPr>
            <p:ph type="title"/>
          </p:nvPr>
        </p:nvSpPr>
        <p:spPr>
          <a:xfrm>
            <a:off x="457200" y="315431"/>
            <a:ext cx="8235950" cy="7487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mpact"/>
              <a:buNone/>
            </a:pPr>
            <a:r>
              <a:rPr lang="en-US"/>
              <a:t>MAJOR COMPONENTS</a:t>
            </a:r>
            <a:endParaRPr/>
          </a:p>
        </p:txBody>
      </p:sp>
      <p:sp>
        <p:nvSpPr>
          <p:cNvPr id="137" name="Google Shape;137;p5"/>
          <p:cNvSpPr txBox="1"/>
          <p:nvPr>
            <p:ph idx="2" type="body"/>
          </p:nvPr>
        </p:nvSpPr>
        <p:spPr>
          <a:xfrm>
            <a:off x="457200" y="1276709"/>
            <a:ext cx="8229600" cy="53069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34950" lvl="0" marL="28575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-US" sz="1400"/>
              <a:t>ESP32-WROOM-32D</a:t>
            </a:r>
            <a:endParaRPr sz="1400"/>
          </a:p>
          <a:p>
            <a:pPr indent="-260350" lvl="1" marL="74295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-US" sz="1400"/>
              <a:t>WIFI + Bluetooth MCU </a:t>
            </a:r>
            <a:r>
              <a:rPr lang="en-US" sz="1400"/>
              <a:t>module</a:t>
            </a:r>
            <a:endParaRPr sz="1400"/>
          </a:p>
          <a:p>
            <a:pPr indent="-260350" lvl="1" marL="74295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-US" sz="1400"/>
              <a:t>Adjustable CPU </a:t>
            </a:r>
            <a:r>
              <a:rPr lang="en-US" sz="1400"/>
              <a:t>clock</a:t>
            </a:r>
            <a:r>
              <a:rPr lang="en-US" sz="1400"/>
              <a:t> frequency 80MHz - 240MHz</a:t>
            </a:r>
            <a:endParaRPr sz="1400"/>
          </a:p>
          <a:p>
            <a:pPr indent="-260350" lvl="1" marL="74295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-US" sz="1400"/>
              <a:t>Peripherals: SD Card, Ethernet, SPI, UART, I2C</a:t>
            </a:r>
            <a:endParaRPr sz="1400"/>
          </a:p>
          <a:p>
            <a:pPr indent="-260350" lvl="1" marL="74295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-US" sz="1400"/>
              <a:t>Sleep Current &lt;  5 µA</a:t>
            </a:r>
            <a:endParaRPr sz="1400"/>
          </a:p>
          <a:p>
            <a:pPr indent="-260350" lvl="1" marL="74295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-US" sz="1400"/>
              <a:t>Operating Voltage: 3.0 - 3.6V</a:t>
            </a:r>
            <a:endParaRPr sz="1400"/>
          </a:p>
          <a:p>
            <a:pPr indent="-260350" lvl="1" marL="74295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-US" sz="1400"/>
              <a:t>Operating Current: 80mA</a:t>
            </a:r>
            <a:endParaRPr sz="1400"/>
          </a:p>
          <a:p>
            <a:pPr indent="-260350" lvl="1" marL="74295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-US" sz="1400"/>
              <a:t>Package Size: 18 mm × 25.5 mm × 3.10 mm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400">
              <a:solidFill>
                <a:srgbClr val="FF0000"/>
              </a:solidFill>
            </a:endParaRPr>
          </a:p>
        </p:txBody>
      </p:sp>
      <p:sp>
        <p:nvSpPr>
          <p:cNvPr id="138" name="Google Shape;138;p5"/>
          <p:cNvSpPr txBox="1"/>
          <p:nvPr>
            <p:ph idx="1" type="body"/>
          </p:nvPr>
        </p:nvSpPr>
        <p:spPr>
          <a:xfrm>
            <a:off x="457200" y="924643"/>
            <a:ext cx="8229600" cy="4429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E3AE24"/>
              </a:buClr>
              <a:buSzPts val="2400"/>
              <a:buFont typeface="Impact"/>
              <a:buNone/>
            </a:pPr>
            <a:r>
              <a:rPr lang="en-US" sz="2400"/>
              <a:t>MiCROCONTROLLER</a:t>
            </a:r>
            <a:endParaRPr sz="2400"/>
          </a:p>
        </p:txBody>
      </p:sp>
      <p:pic>
        <p:nvPicPr>
          <p:cNvPr id="139" name="Google Shape;139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03825" y="2794843"/>
            <a:ext cx="3409300" cy="25569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U_sigtab.eps" id="140" name="Google Shape;140;p5"/>
          <p:cNvPicPr preferRelativeResize="0"/>
          <p:nvPr/>
        </p:nvPicPr>
        <p:blipFill rotWithShape="1">
          <a:blip r:embed="rId4">
            <a:alphaModFix/>
          </a:blip>
          <a:srcRect b="12554" l="0" r="0" t="-166"/>
          <a:stretch/>
        </p:blipFill>
        <p:spPr>
          <a:xfrm>
            <a:off x="285532" y="5759552"/>
            <a:ext cx="1942418" cy="1021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8b28cf6fcb_1_3"/>
          <p:cNvSpPr txBox="1"/>
          <p:nvPr>
            <p:ph type="title"/>
          </p:nvPr>
        </p:nvSpPr>
        <p:spPr>
          <a:xfrm>
            <a:off x="457200" y="315431"/>
            <a:ext cx="8235900" cy="748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Major Components</a:t>
            </a:r>
            <a:endParaRPr/>
          </a:p>
        </p:txBody>
      </p:sp>
      <p:sp>
        <p:nvSpPr>
          <p:cNvPr id="147" name="Google Shape;147;g28b28cf6fcb_1_3"/>
          <p:cNvSpPr txBox="1"/>
          <p:nvPr>
            <p:ph idx="1" type="body"/>
          </p:nvPr>
        </p:nvSpPr>
        <p:spPr>
          <a:xfrm>
            <a:off x="457200" y="941895"/>
            <a:ext cx="8229600" cy="442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AMG8833 Thermal Camera</a:t>
            </a:r>
            <a:endParaRPr/>
          </a:p>
        </p:txBody>
      </p:sp>
      <p:sp>
        <p:nvSpPr>
          <p:cNvPr id="148" name="Google Shape;148;g28b28cf6fcb_1_3"/>
          <p:cNvSpPr txBox="1"/>
          <p:nvPr>
            <p:ph idx="2" type="body"/>
          </p:nvPr>
        </p:nvSpPr>
        <p:spPr>
          <a:xfrm>
            <a:off x="457200" y="1608139"/>
            <a:ext cx="8235900" cy="4326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34950" lvl="0" marL="28575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-US" sz="1400"/>
              <a:t>AMG8833 Thermal Sensor</a:t>
            </a:r>
            <a:endParaRPr sz="1400"/>
          </a:p>
          <a:p>
            <a:pPr indent="-260350" lvl="1" marL="74295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-US" sz="1400"/>
              <a:t>Construction: 8x8 array of IR thermal sensors</a:t>
            </a:r>
            <a:endParaRPr sz="1400"/>
          </a:p>
          <a:p>
            <a:pPr indent="-260350" lvl="1" marL="74295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-US" sz="1400"/>
              <a:t>Returns an array of 64 individual infrared temperature readings over I2C protocol</a:t>
            </a:r>
            <a:endParaRPr sz="1400"/>
          </a:p>
          <a:p>
            <a:pPr indent="-260350" lvl="1" marL="74295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-US" sz="1400"/>
              <a:t>Measures temperatures ranging from 0°C to 80°C (32°F to 176°F)</a:t>
            </a:r>
            <a:endParaRPr sz="1400"/>
          </a:p>
          <a:p>
            <a:pPr indent="-260350" lvl="1" marL="74295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-US" sz="1400"/>
              <a:t>Operating Voltage: 3.3V</a:t>
            </a:r>
            <a:endParaRPr sz="1400"/>
          </a:p>
        </p:txBody>
      </p:sp>
      <p:pic>
        <p:nvPicPr>
          <p:cNvPr id="149" name="Google Shape;149;g28b28cf6fcb_1_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8882" y="3189500"/>
            <a:ext cx="3163075" cy="23739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U_sigtab.eps" id="150" name="Google Shape;150;g28b28cf6fcb_1_3"/>
          <p:cNvPicPr preferRelativeResize="0"/>
          <p:nvPr/>
        </p:nvPicPr>
        <p:blipFill rotWithShape="1">
          <a:blip r:embed="rId4">
            <a:alphaModFix/>
          </a:blip>
          <a:srcRect b="12554" l="0" r="0" t="-166"/>
          <a:stretch/>
        </p:blipFill>
        <p:spPr>
          <a:xfrm>
            <a:off x="266182" y="5711177"/>
            <a:ext cx="1942418" cy="1021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8b28cf6fcb_1_20"/>
          <p:cNvSpPr txBox="1"/>
          <p:nvPr>
            <p:ph type="title"/>
          </p:nvPr>
        </p:nvSpPr>
        <p:spPr>
          <a:xfrm>
            <a:off x="457200" y="315431"/>
            <a:ext cx="8235900" cy="748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Major Components</a:t>
            </a:r>
            <a:endParaRPr/>
          </a:p>
        </p:txBody>
      </p:sp>
      <p:sp>
        <p:nvSpPr>
          <p:cNvPr id="157" name="Google Shape;157;g28b28cf6fcb_1_20"/>
          <p:cNvSpPr txBox="1"/>
          <p:nvPr>
            <p:ph idx="1" type="body"/>
          </p:nvPr>
        </p:nvSpPr>
        <p:spPr>
          <a:xfrm>
            <a:off x="457200" y="941895"/>
            <a:ext cx="8229600" cy="442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Force Sensitive Resistor (FSR)</a:t>
            </a:r>
            <a:endParaRPr/>
          </a:p>
        </p:txBody>
      </p:sp>
      <p:sp>
        <p:nvSpPr>
          <p:cNvPr id="158" name="Google Shape;158;g28b28cf6fcb_1_20"/>
          <p:cNvSpPr txBox="1"/>
          <p:nvPr>
            <p:ph idx="2" type="body"/>
          </p:nvPr>
        </p:nvSpPr>
        <p:spPr>
          <a:xfrm>
            <a:off x="457200" y="1608139"/>
            <a:ext cx="8235900" cy="4326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34950" lvl="0" marL="28575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-US" sz="1400"/>
              <a:t>Alpha MF02A Force Sensitive Resistor</a:t>
            </a:r>
            <a:endParaRPr sz="1400"/>
          </a:p>
          <a:p>
            <a:pPr indent="-273050" lvl="1" marL="742950" rtl="0" algn="l"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-US" sz="1350">
                <a:highlight>
                  <a:srgbClr val="FFFFFF"/>
                </a:highlight>
              </a:rPr>
              <a:t>38mm square sensing region</a:t>
            </a:r>
            <a:endParaRPr sz="1350">
              <a:highlight>
                <a:srgbClr val="FFFFFF"/>
              </a:highlight>
            </a:endParaRPr>
          </a:p>
          <a:p>
            <a:pPr indent="-276225" lvl="1" marL="742950" rtl="0" algn="l">
              <a:spcBef>
                <a:spcPts val="0"/>
              </a:spcBef>
              <a:spcAft>
                <a:spcPts val="0"/>
              </a:spcAft>
              <a:buSzPts val="1650"/>
              <a:buChar char="•"/>
            </a:pPr>
            <a:r>
              <a:rPr lang="en-US" sz="1450">
                <a:highlight>
                  <a:srgbClr val="FFFFFF"/>
                </a:highlight>
              </a:rPr>
              <a:t>Sensitivity range of 1 to 49N</a:t>
            </a:r>
            <a:endParaRPr sz="1450">
              <a:highlight>
                <a:srgbClr val="FFFFFF"/>
              </a:highlight>
            </a:endParaRPr>
          </a:p>
          <a:p>
            <a:pPr indent="-263525" lvl="1" marL="742950" rtl="0" algn="l">
              <a:spcBef>
                <a:spcPts val="0"/>
              </a:spcBef>
              <a:spcAft>
                <a:spcPts val="0"/>
              </a:spcAft>
              <a:buSzPts val="1450"/>
              <a:buChar char="•"/>
            </a:pPr>
            <a:r>
              <a:rPr lang="en-US" sz="1450">
                <a:highlight>
                  <a:srgbClr val="FFFFFF"/>
                </a:highlight>
              </a:rPr>
              <a:t>Continuous analog reading</a:t>
            </a:r>
            <a:endParaRPr sz="145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50">
                <a:highlight>
                  <a:srgbClr val="FFFFFF"/>
                </a:highlight>
              </a:rPr>
              <a:t> </a:t>
            </a:r>
            <a:endParaRPr sz="1450">
              <a:highlight>
                <a:srgbClr val="FFFFFF"/>
              </a:highlight>
            </a:endParaRPr>
          </a:p>
        </p:txBody>
      </p:sp>
      <p:pic>
        <p:nvPicPr>
          <p:cNvPr id="159" name="Google Shape;159;g28b28cf6fcb_1_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34675" y="3139888"/>
            <a:ext cx="4648200" cy="20097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U_sigtab.eps" id="160" name="Google Shape;160;g28b28cf6fcb_1_20"/>
          <p:cNvPicPr preferRelativeResize="0"/>
          <p:nvPr/>
        </p:nvPicPr>
        <p:blipFill rotWithShape="1">
          <a:blip r:embed="rId4">
            <a:alphaModFix/>
          </a:blip>
          <a:srcRect b="12554" l="0" r="0" t="-166"/>
          <a:stretch/>
        </p:blipFill>
        <p:spPr>
          <a:xfrm>
            <a:off x="275857" y="5672477"/>
            <a:ext cx="1942418" cy="1021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2023-09-15T18:35:58Z</dcterms:creat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4044bd30-2ed7-4c9d-9d12-46200872a97b_Enabled">
    <vt:lpwstr>true</vt:lpwstr>
  </property>
  <property fmtid="{D5CDD505-2E9C-101B-9397-08002B2CF9AE}" pid="3" name="MSIP_Label_4044bd30-2ed7-4c9d-9d12-46200872a97b_SetDate">
    <vt:lpwstr>2023-09-15T18:36:18Z</vt:lpwstr>
  </property>
  <property fmtid="{D5CDD505-2E9C-101B-9397-08002B2CF9AE}" pid="4" name="MSIP_Label_4044bd30-2ed7-4c9d-9d12-46200872a97b_Method">
    <vt:lpwstr>Standard</vt:lpwstr>
  </property>
  <property fmtid="{D5CDD505-2E9C-101B-9397-08002B2CF9AE}" pid="5" name="MSIP_Label_4044bd30-2ed7-4c9d-9d12-46200872a97b_Name">
    <vt:lpwstr>defa4170-0d19-0005-0004-bc88714345d2</vt:lpwstr>
  </property>
  <property fmtid="{D5CDD505-2E9C-101B-9397-08002B2CF9AE}" pid="6" name="MSIP_Label_4044bd30-2ed7-4c9d-9d12-46200872a97b_SiteId">
    <vt:lpwstr>4130bd39-7c53-419c-b1e5-8758d6d63f21</vt:lpwstr>
  </property>
  <property fmtid="{D5CDD505-2E9C-101B-9397-08002B2CF9AE}" pid="7" name="MSIP_Label_4044bd30-2ed7-4c9d-9d12-46200872a97b_ActionId">
    <vt:lpwstr>7d64da00-be8d-40a1-b376-2992353d3cf1</vt:lpwstr>
  </property>
  <property fmtid="{D5CDD505-2E9C-101B-9397-08002B2CF9AE}" pid="8" name="MSIP_Label_4044bd30-2ed7-4c9d-9d12-46200872a97b_ContentBits">
    <vt:lpwstr>0</vt:lpwstr>
  </property>
</Properties>
</file>